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sldIdLst>
    <p:sldId id="259" r:id="rId5"/>
  </p:sldIdLst>
  <p:sldSz cx="30492700" cy="42803763"/>
  <p:notesSz cx="6858000" cy="9144000"/>
  <p:defaultTextStyle>
    <a:defPPr>
      <a:defRPr lang="de-DE"/>
    </a:defPPr>
    <a:lvl1pPr marL="0" algn="l" defTabSz="2991642" rtl="0" eaLnBrk="1" latinLnBrk="0" hangingPunct="1">
      <a:defRPr sz="5889" kern="1200">
        <a:solidFill>
          <a:schemeClr val="tx1"/>
        </a:solidFill>
        <a:latin typeface="+mn-lt"/>
        <a:ea typeface="+mn-ea"/>
        <a:cs typeface="+mn-cs"/>
      </a:defRPr>
    </a:lvl1pPr>
    <a:lvl2pPr marL="1495821" algn="l" defTabSz="2991642" rtl="0" eaLnBrk="1" latinLnBrk="0" hangingPunct="1">
      <a:defRPr sz="5889" kern="1200">
        <a:solidFill>
          <a:schemeClr val="tx1"/>
        </a:solidFill>
        <a:latin typeface="+mn-lt"/>
        <a:ea typeface="+mn-ea"/>
        <a:cs typeface="+mn-cs"/>
      </a:defRPr>
    </a:lvl2pPr>
    <a:lvl3pPr marL="2991642" algn="l" defTabSz="2991642" rtl="0" eaLnBrk="1" latinLnBrk="0" hangingPunct="1">
      <a:defRPr sz="5889" kern="1200">
        <a:solidFill>
          <a:schemeClr val="tx1"/>
        </a:solidFill>
        <a:latin typeface="+mn-lt"/>
        <a:ea typeface="+mn-ea"/>
        <a:cs typeface="+mn-cs"/>
      </a:defRPr>
    </a:lvl3pPr>
    <a:lvl4pPr marL="4487464" algn="l" defTabSz="2991642" rtl="0" eaLnBrk="1" latinLnBrk="0" hangingPunct="1">
      <a:defRPr sz="5889" kern="1200">
        <a:solidFill>
          <a:schemeClr val="tx1"/>
        </a:solidFill>
        <a:latin typeface="+mn-lt"/>
        <a:ea typeface="+mn-ea"/>
        <a:cs typeface="+mn-cs"/>
      </a:defRPr>
    </a:lvl4pPr>
    <a:lvl5pPr marL="5983285" algn="l" defTabSz="2991642" rtl="0" eaLnBrk="1" latinLnBrk="0" hangingPunct="1">
      <a:defRPr sz="5889" kern="1200">
        <a:solidFill>
          <a:schemeClr val="tx1"/>
        </a:solidFill>
        <a:latin typeface="+mn-lt"/>
        <a:ea typeface="+mn-ea"/>
        <a:cs typeface="+mn-cs"/>
      </a:defRPr>
    </a:lvl5pPr>
    <a:lvl6pPr marL="7479106" algn="l" defTabSz="2991642" rtl="0" eaLnBrk="1" latinLnBrk="0" hangingPunct="1">
      <a:defRPr sz="5889" kern="1200">
        <a:solidFill>
          <a:schemeClr val="tx1"/>
        </a:solidFill>
        <a:latin typeface="+mn-lt"/>
        <a:ea typeface="+mn-ea"/>
        <a:cs typeface="+mn-cs"/>
      </a:defRPr>
    </a:lvl6pPr>
    <a:lvl7pPr marL="8974927" algn="l" defTabSz="2991642" rtl="0" eaLnBrk="1" latinLnBrk="0" hangingPunct="1">
      <a:defRPr sz="5889" kern="1200">
        <a:solidFill>
          <a:schemeClr val="tx1"/>
        </a:solidFill>
        <a:latin typeface="+mn-lt"/>
        <a:ea typeface="+mn-ea"/>
        <a:cs typeface="+mn-cs"/>
      </a:defRPr>
    </a:lvl7pPr>
    <a:lvl8pPr marL="10470749" algn="l" defTabSz="2991642" rtl="0" eaLnBrk="1" latinLnBrk="0" hangingPunct="1">
      <a:defRPr sz="5889" kern="1200">
        <a:solidFill>
          <a:schemeClr val="tx1"/>
        </a:solidFill>
        <a:latin typeface="+mn-lt"/>
        <a:ea typeface="+mn-ea"/>
        <a:cs typeface="+mn-cs"/>
      </a:defRPr>
    </a:lvl8pPr>
    <a:lvl9pPr marL="11966570" algn="l" defTabSz="2991642" rtl="0" eaLnBrk="1" latinLnBrk="0" hangingPunct="1">
      <a:defRPr sz="588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075"/>
    <a:srgbClr val="203277"/>
    <a:srgbClr val="FEE87B"/>
    <a:srgbClr val="6F8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0220C-ABD2-2044-A246-334031423510}" v="7" dt="2022-04-07T08:03:15.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47" autoAdjust="0"/>
    <p:restoredTop sz="94660"/>
  </p:normalViewPr>
  <p:slideViewPr>
    <p:cSldViewPr snapToGrid="0">
      <p:cViewPr>
        <p:scale>
          <a:sx n="60" d="100"/>
          <a:sy n="60" d="100"/>
        </p:scale>
        <p:origin x="-1784" y="-8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096376" y="7184571"/>
            <a:ext cx="26299954" cy="31725242"/>
          </a:xfrm>
        </p:spPr>
        <p:txBody>
          <a:bodyPr/>
          <a:lstStyle>
            <a:lvl2pPr marL="540063" indent="-180021">
              <a:buFontTx/>
              <a:buBlip>
                <a:blip r:embed="rId2"/>
              </a:buBlip>
              <a:defRPr/>
            </a:lvl2pPr>
            <a:lvl3pPr marL="900105" indent="-180021">
              <a:buFontTx/>
              <a:buBlip>
                <a:blip r:embed="rId2"/>
              </a:buBlip>
              <a:defRPr/>
            </a:lvl3pPr>
            <a:lvl4pPr marL="1260146" indent="-180021">
              <a:buFontTx/>
              <a:buBlip>
                <a:blip r:embed="rId2"/>
              </a:buBlip>
              <a:defRPr/>
            </a:lvl4pPr>
            <a:lvl5pPr marL="1620188" indent="-180021">
              <a:buFontTx/>
              <a:buBlip>
                <a:blip r:embed="rId2"/>
              </a:buBlip>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dirty="0"/>
          </a:p>
        </p:txBody>
      </p:sp>
      <p:grpSp>
        <p:nvGrpSpPr>
          <p:cNvPr id="14" name="Gruppieren 13"/>
          <p:cNvGrpSpPr/>
          <p:nvPr/>
        </p:nvGrpSpPr>
        <p:grpSpPr>
          <a:xfrm>
            <a:off x="1453169" y="-79256"/>
            <a:ext cx="174698" cy="42942480"/>
            <a:chOff x="581025" y="-12700"/>
            <a:chExt cx="69850" cy="6880225"/>
          </a:xfrm>
        </p:grpSpPr>
        <p:cxnSp>
          <p:nvCxnSpPr>
            <p:cNvPr id="9" name="Gerader Verbinder 8"/>
            <p:cNvCxnSpPr/>
            <p:nvPr/>
          </p:nvCxnSpPr>
          <p:spPr>
            <a:xfrm>
              <a:off x="631825" y="-12700"/>
              <a:ext cx="19050" cy="6877050"/>
            </a:xfrm>
            <a:prstGeom prst="line">
              <a:avLst/>
            </a:prstGeom>
            <a:ln>
              <a:solidFill>
                <a:srgbClr val="FED513"/>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609600" y="-9525"/>
              <a:ext cx="19050" cy="6877050"/>
            </a:xfrm>
            <a:prstGeom prst="line">
              <a:avLst/>
            </a:prstGeom>
            <a:ln>
              <a:solidFill>
                <a:srgbClr val="6385BB"/>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81025" y="-9525"/>
              <a:ext cx="19050" cy="6877050"/>
            </a:xfrm>
            <a:prstGeom prst="line">
              <a:avLst/>
            </a:prstGeom>
            <a:ln>
              <a:solidFill>
                <a:srgbClr val="203277"/>
              </a:solidFill>
            </a:ln>
          </p:spPr>
          <p:style>
            <a:lnRef idx="1">
              <a:schemeClr val="accent1"/>
            </a:lnRef>
            <a:fillRef idx="0">
              <a:schemeClr val="accent1"/>
            </a:fillRef>
            <a:effectRef idx="0">
              <a:schemeClr val="accent1"/>
            </a:effectRef>
            <a:fontRef idx="minor">
              <a:schemeClr val="tx1"/>
            </a:fontRef>
          </p:style>
        </p:cxnSp>
      </p:grpSp>
      <p:grpSp>
        <p:nvGrpSpPr>
          <p:cNvPr id="20" name="Gruppieren 19"/>
          <p:cNvGrpSpPr/>
          <p:nvPr/>
        </p:nvGrpSpPr>
        <p:grpSpPr>
          <a:xfrm>
            <a:off x="1453169" y="-79256"/>
            <a:ext cx="174698" cy="42942480"/>
            <a:chOff x="581025" y="-12700"/>
            <a:chExt cx="69850" cy="6880225"/>
          </a:xfrm>
        </p:grpSpPr>
        <p:cxnSp>
          <p:nvCxnSpPr>
            <p:cNvPr id="21" name="Gerader Verbinder 20"/>
            <p:cNvCxnSpPr/>
            <p:nvPr/>
          </p:nvCxnSpPr>
          <p:spPr>
            <a:xfrm>
              <a:off x="631825" y="-12700"/>
              <a:ext cx="19050" cy="6877050"/>
            </a:xfrm>
            <a:prstGeom prst="line">
              <a:avLst/>
            </a:prstGeom>
            <a:ln>
              <a:solidFill>
                <a:srgbClr val="FED513"/>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a:off x="609600" y="-9525"/>
              <a:ext cx="19050" cy="6877050"/>
            </a:xfrm>
            <a:prstGeom prst="line">
              <a:avLst/>
            </a:prstGeom>
            <a:ln>
              <a:solidFill>
                <a:srgbClr val="6385BB"/>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581025" y="-9525"/>
              <a:ext cx="19050" cy="6877050"/>
            </a:xfrm>
            <a:prstGeom prst="line">
              <a:avLst/>
            </a:prstGeom>
            <a:ln>
              <a:solidFill>
                <a:srgbClr val="203277"/>
              </a:solidFill>
            </a:ln>
          </p:spPr>
          <p:style>
            <a:lnRef idx="1">
              <a:schemeClr val="accent1"/>
            </a:lnRef>
            <a:fillRef idx="0">
              <a:schemeClr val="accent1"/>
            </a:fillRef>
            <a:effectRef idx="0">
              <a:schemeClr val="accent1"/>
            </a:effectRef>
            <a:fontRef idx="minor">
              <a:schemeClr val="tx1"/>
            </a:fontRef>
          </p:style>
        </p:cxnSp>
      </p:grpSp>
      <p:sp>
        <p:nvSpPr>
          <p:cNvPr id="28" name="Titelplatzhalter 1"/>
          <p:cNvSpPr>
            <a:spLocks noGrp="1"/>
          </p:cNvSpPr>
          <p:nvPr>
            <p:ph type="title"/>
          </p:nvPr>
        </p:nvSpPr>
        <p:spPr>
          <a:xfrm>
            <a:off x="2096376" y="1103255"/>
            <a:ext cx="23071395" cy="2510799"/>
          </a:xfrm>
          <a:prstGeom prst="rect">
            <a:avLst/>
          </a:prstGeom>
        </p:spPr>
        <p:txBody>
          <a:bodyPr vert="horz" lIns="91440" tIns="45720" rIns="91440" bIns="45720" rtlCol="0" anchor="ctr">
            <a:normAutofit/>
          </a:bodyPr>
          <a:lstStyle/>
          <a:p>
            <a:endParaRPr lang="de-DE" dirty="0"/>
          </a:p>
        </p:txBody>
      </p:sp>
      <p:sp>
        <p:nvSpPr>
          <p:cNvPr id="29" name="Inhaltsplatzhalter 2"/>
          <p:cNvSpPr>
            <a:spLocks noGrp="1"/>
          </p:cNvSpPr>
          <p:nvPr>
            <p:ph idx="10"/>
          </p:nvPr>
        </p:nvSpPr>
        <p:spPr>
          <a:xfrm>
            <a:off x="2161690" y="4659086"/>
            <a:ext cx="26299954" cy="1480457"/>
          </a:xfrm>
        </p:spPr>
        <p:txBody>
          <a:bodyPr>
            <a:normAutofit/>
          </a:bodyPr>
          <a:lstStyle>
            <a:lvl1pPr marL="0" indent="0">
              <a:buFont typeface="Arial" panose="020B0604020202020204" pitchFamily="34" charset="0"/>
              <a:buNone/>
              <a:defRPr sz="6000">
                <a:solidFill>
                  <a:srgbClr val="6F8FC1"/>
                </a:solidFill>
              </a:defRPr>
            </a:lvl1pPr>
            <a:lvl2pPr marL="540063" indent="-180021">
              <a:buFontTx/>
              <a:buBlip>
                <a:blip r:embed="rId2"/>
              </a:buBlip>
              <a:defRPr/>
            </a:lvl2pPr>
            <a:lvl3pPr marL="900105" indent="-180021">
              <a:buFontTx/>
              <a:buBlip>
                <a:blip r:embed="rId2"/>
              </a:buBlip>
              <a:defRPr/>
            </a:lvl3pPr>
            <a:lvl4pPr marL="1260146" indent="-180021">
              <a:buFontTx/>
              <a:buBlip>
                <a:blip r:embed="rId2"/>
              </a:buBlip>
              <a:defRPr/>
            </a:lvl4pPr>
            <a:lvl5pPr marL="1620188" indent="-180021">
              <a:buFontTx/>
              <a:buBlip>
                <a:blip r:embed="rId2"/>
              </a:buBlip>
              <a:defRPr/>
            </a:lvl5pPr>
          </a:lstStyle>
          <a:p>
            <a:pPr lvl="0"/>
            <a:endParaRPr lang="en-US" noProof="0" dirty="0"/>
          </a:p>
        </p:txBody>
      </p:sp>
      <p:sp>
        <p:nvSpPr>
          <p:cNvPr id="30" name="Inhaltsplatzhalter 2"/>
          <p:cNvSpPr>
            <a:spLocks noGrp="1"/>
          </p:cNvSpPr>
          <p:nvPr>
            <p:ph idx="11"/>
          </p:nvPr>
        </p:nvSpPr>
        <p:spPr>
          <a:xfrm>
            <a:off x="2096376" y="39954841"/>
            <a:ext cx="26299954" cy="1193159"/>
          </a:xfrm>
        </p:spPr>
        <p:txBody>
          <a:bodyPr>
            <a:normAutofit/>
          </a:bodyPr>
          <a:lstStyle>
            <a:lvl1pPr marL="0" indent="0">
              <a:buFont typeface="Arial" panose="020B0604020202020204" pitchFamily="34" charset="0"/>
              <a:buNone/>
              <a:defRPr sz="6000">
                <a:solidFill>
                  <a:srgbClr val="6F8FC1"/>
                </a:solidFill>
              </a:defRPr>
            </a:lvl1pPr>
            <a:lvl2pPr marL="540063" indent="-180021">
              <a:buFontTx/>
              <a:buBlip>
                <a:blip r:embed="rId2"/>
              </a:buBlip>
              <a:defRPr/>
            </a:lvl2pPr>
            <a:lvl3pPr marL="900105" indent="-180021">
              <a:buFontTx/>
              <a:buBlip>
                <a:blip r:embed="rId2"/>
              </a:buBlip>
              <a:defRPr/>
            </a:lvl3pPr>
            <a:lvl4pPr marL="1260146" indent="-180021">
              <a:buFontTx/>
              <a:buBlip>
                <a:blip r:embed="rId2"/>
              </a:buBlip>
              <a:defRPr/>
            </a:lvl4pPr>
            <a:lvl5pPr marL="1620188" indent="-180021">
              <a:buFontTx/>
              <a:buBlip>
                <a:blip r:embed="rId2"/>
              </a:buBlip>
              <a:defRPr/>
            </a:lvl5pPr>
          </a:lstStyle>
          <a:p>
            <a:pPr lvl="0"/>
            <a:endParaRPr lang="en-US" noProof="0" dirty="0"/>
          </a:p>
        </p:txBody>
      </p:sp>
    </p:spTree>
    <p:extLst>
      <p:ext uri="{BB962C8B-B14F-4D97-AF65-F5344CB8AC3E}">
        <p14:creationId xmlns:p14="http://schemas.microsoft.com/office/powerpoint/2010/main" val="329776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Grafik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22760" y="476502"/>
            <a:ext cx="5672743" cy="3922474"/>
          </a:xfrm>
          <a:prstGeom prst="rect">
            <a:avLst/>
          </a:prstGeom>
        </p:spPr>
      </p:pic>
      <p:sp>
        <p:nvSpPr>
          <p:cNvPr id="2" name="Titelplatzhalter 1"/>
          <p:cNvSpPr>
            <a:spLocks noGrp="1"/>
          </p:cNvSpPr>
          <p:nvPr>
            <p:ph type="title"/>
          </p:nvPr>
        </p:nvSpPr>
        <p:spPr>
          <a:xfrm>
            <a:off x="2096376" y="1364512"/>
            <a:ext cx="23071395" cy="2510799"/>
          </a:xfrm>
          <a:prstGeom prst="rect">
            <a:avLst/>
          </a:prstGeom>
        </p:spPr>
        <p:txBody>
          <a:bodyPr vert="horz" lIns="91440" tIns="45720" rIns="91440" bIns="45720" rtlCol="0" anchor="ctr">
            <a:normAutofit/>
          </a:bodyPr>
          <a:lstStyle/>
          <a:p>
            <a:endParaRPr lang="de-DE" dirty="0"/>
          </a:p>
        </p:txBody>
      </p:sp>
      <p:sp>
        <p:nvSpPr>
          <p:cNvPr id="3" name="Textplatzhalter 2"/>
          <p:cNvSpPr>
            <a:spLocks noGrp="1"/>
          </p:cNvSpPr>
          <p:nvPr>
            <p:ph type="body" idx="1"/>
          </p:nvPr>
        </p:nvSpPr>
        <p:spPr>
          <a:xfrm>
            <a:off x="2103412" y="7094041"/>
            <a:ext cx="26292918" cy="30309273"/>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7" name="Gruppieren 6"/>
          <p:cNvGrpSpPr/>
          <p:nvPr userDrawn="1"/>
        </p:nvGrpSpPr>
        <p:grpSpPr>
          <a:xfrm>
            <a:off x="1453169" y="-79256"/>
            <a:ext cx="174698" cy="42942480"/>
            <a:chOff x="581025" y="-12700"/>
            <a:chExt cx="69850" cy="6880225"/>
          </a:xfrm>
        </p:grpSpPr>
        <p:cxnSp>
          <p:nvCxnSpPr>
            <p:cNvPr id="8" name="Gerader Verbinder 7"/>
            <p:cNvCxnSpPr/>
            <p:nvPr/>
          </p:nvCxnSpPr>
          <p:spPr>
            <a:xfrm>
              <a:off x="631825" y="-12700"/>
              <a:ext cx="19050" cy="6877050"/>
            </a:xfrm>
            <a:prstGeom prst="line">
              <a:avLst/>
            </a:prstGeom>
            <a:ln>
              <a:solidFill>
                <a:srgbClr val="FED513"/>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609600" y="-9525"/>
              <a:ext cx="19050" cy="6877050"/>
            </a:xfrm>
            <a:prstGeom prst="line">
              <a:avLst/>
            </a:prstGeom>
            <a:ln>
              <a:solidFill>
                <a:srgbClr val="6385BB"/>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581025" y="-9525"/>
              <a:ext cx="19050" cy="6877050"/>
            </a:xfrm>
            <a:prstGeom prst="line">
              <a:avLst/>
            </a:prstGeom>
            <a:ln>
              <a:solidFill>
                <a:srgbClr val="203277"/>
              </a:solidFill>
            </a:ln>
          </p:spPr>
          <p:style>
            <a:lnRef idx="1">
              <a:schemeClr val="accent1"/>
            </a:lnRef>
            <a:fillRef idx="0">
              <a:schemeClr val="accent1"/>
            </a:fillRef>
            <a:effectRef idx="0">
              <a:schemeClr val="accent1"/>
            </a:effectRef>
            <a:fontRef idx="minor">
              <a:schemeClr val="tx1"/>
            </a:fontRef>
          </p:style>
        </p:cxnSp>
      </p:grpSp>
      <p:grpSp>
        <p:nvGrpSpPr>
          <p:cNvPr id="11" name="Gruppieren 10"/>
          <p:cNvGrpSpPr/>
          <p:nvPr userDrawn="1"/>
        </p:nvGrpSpPr>
        <p:grpSpPr>
          <a:xfrm rot="5400000">
            <a:off x="15069052" y="-10937830"/>
            <a:ext cx="354602" cy="30492706"/>
            <a:chOff x="581025" y="-12700"/>
            <a:chExt cx="69850" cy="6880225"/>
          </a:xfrm>
        </p:grpSpPr>
        <p:cxnSp>
          <p:nvCxnSpPr>
            <p:cNvPr id="12" name="Gerader Verbinder 11"/>
            <p:cNvCxnSpPr/>
            <p:nvPr/>
          </p:nvCxnSpPr>
          <p:spPr>
            <a:xfrm>
              <a:off x="631825" y="-12700"/>
              <a:ext cx="19050" cy="6877050"/>
            </a:xfrm>
            <a:prstGeom prst="line">
              <a:avLst/>
            </a:prstGeom>
            <a:ln>
              <a:solidFill>
                <a:srgbClr val="FED513"/>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09600" y="-9525"/>
              <a:ext cx="19050" cy="6877050"/>
            </a:xfrm>
            <a:prstGeom prst="line">
              <a:avLst/>
            </a:prstGeom>
            <a:ln>
              <a:solidFill>
                <a:srgbClr val="6385BB"/>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581025" y="-9525"/>
              <a:ext cx="19050" cy="6877050"/>
            </a:xfrm>
            <a:prstGeom prst="line">
              <a:avLst/>
            </a:prstGeom>
            <a:ln>
              <a:solidFill>
                <a:srgbClr val="203277"/>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a:xfrm rot="5400000">
            <a:off x="15047280" y="-8608283"/>
            <a:ext cx="354602" cy="30492706"/>
            <a:chOff x="581025" y="-12700"/>
            <a:chExt cx="69850" cy="6880225"/>
          </a:xfrm>
        </p:grpSpPr>
        <p:cxnSp>
          <p:nvCxnSpPr>
            <p:cNvPr id="26" name="Gerader Verbinder 25"/>
            <p:cNvCxnSpPr/>
            <p:nvPr/>
          </p:nvCxnSpPr>
          <p:spPr>
            <a:xfrm>
              <a:off x="631825" y="-12700"/>
              <a:ext cx="19050" cy="6877050"/>
            </a:xfrm>
            <a:prstGeom prst="line">
              <a:avLst/>
            </a:prstGeom>
            <a:ln>
              <a:solidFill>
                <a:srgbClr val="FED513"/>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a:off x="609600" y="-9525"/>
              <a:ext cx="19050" cy="6877050"/>
            </a:xfrm>
            <a:prstGeom prst="line">
              <a:avLst/>
            </a:prstGeom>
            <a:ln>
              <a:solidFill>
                <a:srgbClr val="6385BB"/>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581025" y="-9525"/>
              <a:ext cx="19050" cy="6877050"/>
            </a:xfrm>
            <a:prstGeom prst="line">
              <a:avLst/>
            </a:prstGeom>
            <a:ln>
              <a:solidFill>
                <a:srgbClr val="203277"/>
              </a:solidFill>
            </a:ln>
          </p:spPr>
          <p:style>
            <a:lnRef idx="1">
              <a:schemeClr val="accent1"/>
            </a:lnRef>
            <a:fillRef idx="0">
              <a:schemeClr val="accent1"/>
            </a:fillRef>
            <a:effectRef idx="0">
              <a:schemeClr val="accent1"/>
            </a:effectRef>
            <a:fontRef idx="minor">
              <a:schemeClr val="tx1"/>
            </a:fontRef>
          </p:style>
        </p:cxnSp>
      </p:grpSp>
      <p:sp>
        <p:nvSpPr>
          <p:cNvPr id="29" name="Titelplatzhalter 1"/>
          <p:cNvSpPr txBox="1">
            <a:spLocks/>
          </p:cNvSpPr>
          <p:nvPr userDrawn="1"/>
        </p:nvSpPr>
        <p:spPr>
          <a:xfrm>
            <a:off x="2130286" y="4563927"/>
            <a:ext cx="23071395" cy="1882407"/>
          </a:xfrm>
          <a:prstGeom prst="rect">
            <a:avLst/>
          </a:prstGeom>
        </p:spPr>
        <p:txBody>
          <a:bodyPr vert="horz" lIns="91440" tIns="45720" rIns="91440" bIns="45720" rtlCol="0" anchor="ctr">
            <a:normAutofit/>
          </a:bodyPr>
          <a:lstStyle>
            <a:lvl1pPr algn="l" defTabSz="720084" rtl="0" eaLnBrk="1" latinLnBrk="0" hangingPunct="1">
              <a:lnSpc>
                <a:spcPct val="90000"/>
              </a:lnSpc>
              <a:spcBef>
                <a:spcPct val="0"/>
              </a:spcBef>
              <a:buNone/>
              <a:defRPr sz="8800" b="1" kern="1200">
                <a:solidFill>
                  <a:srgbClr val="203277"/>
                </a:solidFill>
                <a:latin typeface="+mj-lt"/>
                <a:ea typeface="+mj-ea"/>
                <a:cs typeface="+mj-cs"/>
              </a:defRPr>
            </a:lvl1pPr>
          </a:lstStyle>
          <a:p>
            <a:endParaRPr lang="de-DE" sz="5400" dirty="0">
              <a:solidFill>
                <a:srgbClr val="6F8FC1"/>
              </a:solidFill>
            </a:endParaRPr>
          </a:p>
        </p:txBody>
      </p:sp>
      <p:grpSp>
        <p:nvGrpSpPr>
          <p:cNvPr id="30" name="Gruppieren 29"/>
          <p:cNvGrpSpPr/>
          <p:nvPr userDrawn="1"/>
        </p:nvGrpSpPr>
        <p:grpSpPr>
          <a:xfrm rot="5400000">
            <a:off x="15069051" y="24375457"/>
            <a:ext cx="354602" cy="30492706"/>
            <a:chOff x="581025" y="-12700"/>
            <a:chExt cx="69850" cy="6880225"/>
          </a:xfrm>
        </p:grpSpPr>
        <p:cxnSp>
          <p:nvCxnSpPr>
            <p:cNvPr id="31" name="Gerader Verbinder 30"/>
            <p:cNvCxnSpPr/>
            <p:nvPr/>
          </p:nvCxnSpPr>
          <p:spPr>
            <a:xfrm>
              <a:off x="631825" y="-12700"/>
              <a:ext cx="19050" cy="6877050"/>
            </a:xfrm>
            <a:prstGeom prst="line">
              <a:avLst/>
            </a:prstGeom>
            <a:ln>
              <a:solidFill>
                <a:srgbClr val="FED513"/>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609600" y="-9525"/>
              <a:ext cx="19050" cy="6877050"/>
            </a:xfrm>
            <a:prstGeom prst="line">
              <a:avLst/>
            </a:prstGeom>
            <a:ln>
              <a:solidFill>
                <a:srgbClr val="6385BB"/>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581025" y="-9525"/>
              <a:ext cx="19050" cy="6877050"/>
            </a:xfrm>
            <a:prstGeom prst="line">
              <a:avLst/>
            </a:prstGeom>
            <a:ln>
              <a:solidFill>
                <a:srgbClr val="203277"/>
              </a:solidFill>
            </a:ln>
          </p:spPr>
          <p:style>
            <a:lnRef idx="1">
              <a:schemeClr val="accent1"/>
            </a:lnRef>
            <a:fillRef idx="0">
              <a:schemeClr val="accent1"/>
            </a:fillRef>
            <a:effectRef idx="0">
              <a:schemeClr val="accent1"/>
            </a:effectRef>
            <a:fontRef idx="minor">
              <a:schemeClr val="tx1"/>
            </a:fontRef>
          </p:style>
        </p:cxnSp>
      </p:grpSp>
      <p:sp>
        <p:nvSpPr>
          <p:cNvPr id="34" name="Titelplatzhalter 1"/>
          <p:cNvSpPr txBox="1">
            <a:spLocks/>
          </p:cNvSpPr>
          <p:nvPr userDrawn="1"/>
        </p:nvSpPr>
        <p:spPr>
          <a:xfrm>
            <a:off x="2108514" y="39855444"/>
            <a:ext cx="26287816" cy="1285849"/>
          </a:xfrm>
          <a:prstGeom prst="rect">
            <a:avLst/>
          </a:prstGeom>
        </p:spPr>
        <p:txBody>
          <a:bodyPr vert="horz" lIns="91440" tIns="45720" rIns="91440" bIns="45720" rtlCol="0" anchor="ctr">
            <a:normAutofit/>
          </a:bodyPr>
          <a:lstStyle>
            <a:lvl1pPr algn="l" defTabSz="720084" rtl="0" eaLnBrk="1" latinLnBrk="0" hangingPunct="1">
              <a:lnSpc>
                <a:spcPct val="90000"/>
              </a:lnSpc>
              <a:spcBef>
                <a:spcPct val="0"/>
              </a:spcBef>
              <a:buNone/>
              <a:defRPr sz="8800" b="1" kern="1200">
                <a:solidFill>
                  <a:srgbClr val="203277"/>
                </a:solidFill>
                <a:latin typeface="+mj-lt"/>
                <a:ea typeface="+mj-ea"/>
                <a:cs typeface="+mj-cs"/>
              </a:defRPr>
            </a:lvl1pPr>
          </a:lstStyle>
          <a:p>
            <a:endParaRPr lang="de-DE" sz="5400" dirty="0">
              <a:solidFill>
                <a:srgbClr val="6F8FC1"/>
              </a:solidFill>
            </a:endParaRPr>
          </a:p>
        </p:txBody>
      </p:sp>
      <p:sp>
        <p:nvSpPr>
          <p:cNvPr id="35" name="Titelplatzhalter 1"/>
          <p:cNvSpPr txBox="1">
            <a:spLocks/>
          </p:cNvSpPr>
          <p:nvPr userDrawn="1"/>
        </p:nvSpPr>
        <p:spPr>
          <a:xfrm>
            <a:off x="2118147" y="1386283"/>
            <a:ext cx="23071395" cy="2510799"/>
          </a:xfrm>
          <a:prstGeom prst="rect">
            <a:avLst/>
          </a:prstGeom>
        </p:spPr>
        <p:txBody>
          <a:bodyPr vert="horz" lIns="91440" tIns="45720" rIns="91440" bIns="45720" rtlCol="0" anchor="ctr">
            <a:normAutofit/>
          </a:bodyPr>
          <a:lstStyle>
            <a:lvl1pPr algn="l" defTabSz="720084" rtl="0" eaLnBrk="1" latinLnBrk="0" hangingPunct="1">
              <a:lnSpc>
                <a:spcPct val="90000"/>
              </a:lnSpc>
              <a:spcBef>
                <a:spcPct val="0"/>
              </a:spcBef>
              <a:buNone/>
              <a:defRPr sz="8800" b="1" kern="1200">
                <a:solidFill>
                  <a:srgbClr val="203277"/>
                </a:solidFill>
                <a:latin typeface="+mj-lt"/>
                <a:ea typeface="+mj-ea"/>
                <a:cs typeface="+mj-cs"/>
              </a:defRPr>
            </a:lvl1pPr>
          </a:lstStyle>
          <a:p>
            <a:endParaRPr lang="de-DE" dirty="0"/>
          </a:p>
        </p:txBody>
      </p:sp>
      <p:grpSp>
        <p:nvGrpSpPr>
          <p:cNvPr id="36" name="Gruppieren 35"/>
          <p:cNvGrpSpPr/>
          <p:nvPr userDrawn="1"/>
        </p:nvGrpSpPr>
        <p:grpSpPr>
          <a:xfrm>
            <a:off x="2602250" y="41039821"/>
            <a:ext cx="26477622" cy="1863798"/>
            <a:chOff x="37475" y="6016075"/>
            <a:chExt cx="11960616" cy="841925"/>
          </a:xfrm>
        </p:grpSpPr>
        <p:grpSp>
          <p:nvGrpSpPr>
            <p:cNvPr id="37" name="Gruppieren 36"/>
            <p:cNvGrpSpPr/>
            <p:nvPr userDrawn="1"/>
          </p:nvGrpSpPr>
          <p:grpSpPr>
            <a:xfrm>
              <a:off x="37475" y="6016075"/>
              <a:ext cx="10410670" cy="841925"/>
              <a:chOff x="-67455" y="6016075"/>
              <a:chExt cx="10410670" cy="841925"/>
            </a:xfrm>
          </p:grpSpPr>
          <p:grpSp>
            <p:nvGrpSpPr>
              <p:cNvPr id="39" name="Gruppieren 38"/>
              <p:cNvGrpSpPr/>
              <p:nvPr/>
            </p:nvGrpSpPr>
            <p:grpSpPr>
              <a:xfrm>
                <a:off x="-67455" y="6016075"/>
                <a:ext cx="8591872" cy="841925"/>
                <a:chOff x="-67455" y="6016075"/>
                <a:chExt cx="8591872" cy="841925"/>
              </a:xfrm>
            </p:grpSpPr>
            <p:pic>
              <p:nvPicPr>
                <p:cNvPr id="41" name="Grafik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55" y="6072709"/>
                  <a:ext cx="3000586" cy="616010"/>
                </a:xfrm>
                <a:prstGeom prst="rect">
                  <a:avLst/>
                </a:prstGeom>
              </p:spPr>
            </p:pic>
            <p:pic>
              <p:nvPicPr>
                <p:cNvPr id="42" name="Grafik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760" y="6016075"/>
                  <a:ext cx="1292450" cy="781965"/>
                </a:xfrm>
                <a:prstGeom prst="rect">
                  <a:avLst/>
                </a:prstGeom>
              </p:spPr>
            </p:pic>
            <p:pic>
              <p:nvPicPr>
                <p:cNvPr id="43" name="Grafik 42"/>
                <p:cNvPicPr>
                  <a:picLocks noChangeAspect="1"/>
                </p:cNvPicPr>
                <p:nvPr/>
              </p:nvPicPr>
              <p:blipFill rotWithShape="1">
                <a:blip r:embed="rId6" cstate="print">
                  <a:extLst>
                    <a:ext uri="{28A0092B-C50C-407E-A947-70E740481C1C}">
                      <a14:useLocalDpi xmlns:a14="http://schemas.microsoft.com/office/drawing/2010/main" val="0"/>
                    </a:ext>
                  </a:extLst>
                </a:blip>
                <a:srcRect l="16276" t="25180" r="14922" b="31057"/>
                <a:stretch/>
              </p:blipFill>
              <p:spPr>
                <a:xfrm>
                  <a:off x="6897983" y="6153173"/>
                  <a:ext cx="1626434" cy="581841"/>
                </a:xfrm>
                <a:prstGeom prst="rect">
                  <a:avLst/>
                </a:prstGeom>
              </p:spPr>
            </p:pic>
            <p:pic>
              <p:nvPicPr>
                <p:cNvPr id="44" name="Grafik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6888" y="6117679"/>
                  <a:ext cx="1362856" cy="643446"/>
                </a:xfrm>
                <a:prstGeom prst="rect">
                  <a:avLst/>
                </a:prstGeom>
              </p:spPr>
            </p:pic>
            <p:pic>
              <p:nvPicPr>
                <p:cNvPr id="45" name="Grafik 44"/>
                <p:cNvPicPr>
                  <a:picLocks noChangeAspect="1"/>
                </p:cNvPicPr>
                <p:nvPr/>
              </p:nvPicPr>
              <p:blipFill rotWithShape="1">
                <a:blip r:embed="rId8" cstate="print">
                  <a:extLst>
                    <a:ext uri="{28A0092B-C50C-407E-A947-70E740481C1C}">
                      <a14:useLocalDpi xmlns:a14="http://schemas.microsoft.com/office/drawing/2010/main" val="0"/>
                    </a:ext>
                  </a:extLst>
                </a:blip>
                <a:srcRect l="9522"/>
                <a:stretch/>
              </p:blipFill>
              <p:spPr>
                <a:xfrm>
                  <a:off x="2226041" y="6016075"/>
                  <a:ext cx="1697802" cy="841925"/>
                </a:xfrm>
                <a:prstGeom prst="rect">
                  <a:avLst/>
                </a:prstGeom>
              </p:spPr>
            </p:pic>
          </p:grpSp>
          <p:pic>
            <p:nvPicPr>
              <p:cNvPr id="40" name="Grafik 39"/>
              <p:cNvPicPr>
                <a:picLocks noChangeAspect="1"/>
              </p:cNvPicPr>
              <p:nvPr/>
            </p:nvPicPr>
            <p:blipFill rotWithShape="1">
              <a:blip r:embed="rId9">
                <a:extLst>
                  <a:ext uri="{28A0092B-C50C-407E-A947-70E740481C1C}">
                    <a14:useLocalDpi xmlns:a14="http://schemas.microsoft.com/office/drawing/2010/main" val="0"/>
                  </a:ext>
                </a:extLst>
              </a:blip>
              <a:srcRect l="2930" r="50216"/>
              <a:stretch/>
            </p:blipFill>
            <p:spPr>
              <a:xfrm>
                <a:off x="8574375" y="6040427"/>
                <a:ext cx="1768840" cy="723242"/>
              </a:xfrm>
              <a:prstGeom prst="rect">
                <a:avLst/>
              </a:prstGeom>
            </p:spPr>
          </p:pic>
        </p:grpSp>
        <p:pic>
          <p:nvPicPr>
            <p:cNvPr id="38" name="Grafik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569029" y="6058653"/>
              <a:ext cx="1429062" cy="644121"/>
            </a:xfrm>
            <a:prstGeom prst="rect">
              <a:avLst/>
            </a:prstGeom>
          </p:spPr>
        </p:pic>
      </p:grpSp>
    </p:spTree>
    <p:extLst>
      <p:ext uri="{BB962C8B-B14F-4D97-AF65-F5344CB8AC3E}">
        <p14:creationId xmlns:p14="http://schemas.microsoft.com/office/powerpoint/2010/main" val="4195112852"/>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720084" rtl="0" eaLnBrk="1" latinLnBrk="0" hangingPunct="1">
        <a:lnSpc>
          <a:spcPct val="90000"/>
        </a:lnSpc>
        <a:spcBef>
          <a:spcPct val="0"/>
        </a:spcBef>
        <a:buNone/>
        <a:defRPr sz="8800" b="1" kern="1200">
          <a:solidFill>
            <a:srgbClr val="203277"/>
          </a:solidFill>
          <a:latin typeface="+mj-lt"/>
          <a:ea typeface="+mj-ea"/>
          <a:cs typeface="+mj-cs"/>
        </a:defRPr>
      </a:lvl1pPr>
    </p:titleStyle>
    <p:bodyStyle>
      <a:lvl1pPr marL="180021" indent="-180021" algn="l" defTabSz="720084" rtl="0" eaLnBrk="1" latinLnBrk="0" hangingPunct="1">
        <a:lnSpc>
          <a:spcPct val="90000"/>
        </a:lnSpc>
        <a:spcBef>
          <a:spcPts val="788"/>
        </a:spcBef>
        <a:buFontTx/>
        <a:buBlip>
          <a:blip r:embed="rId11"/>
        </a:buBlip>
        <a:defRPr sz="2205" kern="1200">
          <a:solidFill>
            <a:schemeClr val="tx1"/>
          </a:solidFill>
          <a:latin typeface="+mn-lt"/>
          <a:ea typeface="+mn-ea"/>
          <a:cs typeface="+mn-cs"/>
        </a:defRPr>
      </a:lvl1pPr>
      <a:lvl2pPr marL="540063" indent="-180021" algn="l" defTabSz="720084" rtl="0" eaLnBrk="1" latinLnBrk="0" hangingPunct="1">
        <a:lnSpc>
          <a:spcPct val="90000"/>
        </a:lnSpc>
        <a:spcBef>
          <a:spcPts val="394"/>
        </a:spcBef>
        <a:buFontTx/>
        <a:buBlip>
          <a:blip r:embed="rId11"/>
        </a:buBlip>
        <a:defRPr sz="1890" kern="1200">
          <a:solidFill>
            <a:schemeClr val="tx1"/>
          </a:solidFill>
          <a:latin typeface="+mn-lt"/>
          <a:ea typeface="+mn-ea"/>
          <a:cs typeface="+mn-cs"/>
        </a:defRPr>
      </a:lvl2pPr>
      <a:lvl3pPr marL="900105" indent="-180021" algn="l" defTabSz="720084" rtl="0" eaLnBrk="1" latinLnBrk="0" hangingPunct="1">
        <a:lnSpc>
          <a:spcPct val="90000"/>
        </a:lnSpc>
        <a:spcBef>
          <a:spcPts val="394"/>
        </a:spcBef>
        <a:buFontTx/>
        <a:buBlip>
          <a:blip r:embed="rId11"/>
        </a:buBlip>
        <a:defRPr sz="1575" kern="1200">
          <a:solidFill>
            <a:schemeClr val="tx1"/>
          </a:solidFill>
          <a:latin typeface="+mn-lt"/>
          <a:ea typeface="+mn-ea"/>
          <a:cs typeface="+mn-cs"/>
        </a:defRPr>
      </a:lvl3pPr>
      <a:lvl4pPr marL="1260146" indent="-180021" algn="l" defTabSz="720084" rtl="0" eaLnBrk="1" latinLnBrk="0" hangingPunct="1">
        <a:lnSpc>
          <a:spcPct val="90000"/>
        </a:lnSpc>
        <a:spcBef>
          <a:spcPts val="394"/>
        </a:spcBef>
        <a:buFontTx/>
        <a:buBlip>
          <a:blip r:embed="rId11"/>
        </a:buBlip>
        <a:defRPr sz="1418" kern="1200">
          <a:solidFill>
            <a:schemeClr val="tx1"/>
          </a:solidFill>
          <a:latin typeface="+mn-lt"/>
          <a:ea typeface="+mn-ea"/>
          <a:cs typeface="+mn-cs"/>
        </a:defRPr>
      </a:lvl4pPr>
      <a:lvl5pPr marL="1620188" indent="-180021" algn="l" defTabSz="720084" rtl="0" eaLnBrk="1" latinLnBrk="0" hangingPunct="1">
        <a:lnSpc>
          <a:spcPct val="90000"/>
        </a:lnSpc>
        <a:spcBef>
          <a:spcPts val="394"/>
        </a:spcBef>
        <a:buFontTx/>
        <a:buBlip>
          <a:blip r:embed="rId11"/>
        </a:buBlip>
        <a:defRPr sz="1418" kern="1200">
          <a:solidFill>
            <a:schemeClr val="tx1"/>
          </a:solidFill>
          <a:latin typeface="+mn-lt"/>
          <a:ea typeface="+mn-ea"/>
          <a:cs typeface="+mn-cs"/>
        </a:defRPr>
      </a:lvl5pPr>
      <a:lvl6pPr marL="1980230" indent="-180021" algn="l" defTabSz="720084"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72" indent="-180021" algn="l" defTabSz="720084"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14" indent="-180021" algn="l" defTabSz="720084"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56" indent="-180021" algn="l" defTabSz="720084"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de-DE"/>
      </a:defPPr>
      <a:lvl1pPr marL="0" algn="l" defTabSz="720084" rtl="0" eaLnBrk="1" latinLnBrk="0" hangingPunct="1">
        <a:defRPr sz="1418" kern="1200">
          <a:solidFill>
            <a:schemeClr val="tx1"/>
          </a:solidFill>
          <a:latin typeface="+mn-lt"/>
          <a:ea typeface="+mn-ea"/>
          <a:cs typeface="+mn-cs"/>
        </a:defRPr>
      </a:lvl1pPr>
      <a:lvl2pPr marL="360042" algn="l" defTabSz="720084" rtl="0" eaLnBrk="1" latinLnBrk="0" hangingPunct="1">
        <a:defRPr sz="1418" kern="1200">
          <a:solidFill>
            <a:schemeClr val="tx1"/>
          </a:solidFill>
          <a:latin typeface="+mn-lt"/>
          <a:ea typeface="+mn-ea"/>
          <a:cs typeface="+mn-cs"/>
        </a:defRPr>
      </a:lvl2pPr>
      <a:lvl3pPr marL="720084" algn="l" defTabSz="720084" rtl="0" eaLnBrk="1" latinLnBrk="0" hangingPunct="1">
        <a:defRPr sz="1418" kern="1200">
          <a:solidFill>
            <a:schemeClr val="tx1"/>
          </a:solidFill>
          <a:latin typeface="+mn-lt"/>
          <a:ea typeface="+mn-ea"/>
          <a:cs typeface="+mn-cs"/>
        </a:defRPr>
      </a:lvl3pPr>
      <a:lvl4pPr marL="1080126" algn="l" defTabSz="720084" rtl="0" eaLnBrk="1" latinLnBrk="0" hangingPunct="1">
        <a:defRPr sz="1418" kern="1200">
          <a:solidFill>
            <a:schemeClr val="tx1"/>
          </a:solidFill>
          <a:latin typeface="+mn-lt"/>
          <a:ea typeface="+mn-ea"/>
          <a:cs typeface="+mn-cs"/>
        </a:defRPr>
      </a:lvl4pPr>
      <a:lvl5pPr marL="1440167" algn="l" defTabSz="720084" rtl="0" eaLnBrk="1" latinLnBrk="0" hangingPunct="1">
        <a:defRPr sz="1418" kern="1200">
          <a:solidFill>
            <a:schemeClr val="tx1"/>
          </a:solidFill>
          <a:latin typeface="+mn-lt"/>
          <a:ea typeface="+mn-ea"/>
          <a:cs typeface="+mn-cs"/>
        </a:defRPr>
      </a:lvl5pPr>
      <a:lvl6pPr marL="1800209" algn="l" defTabSz="720084" rtl="0" eaLnBrk="1" latinLnBrk="0" hangingPunct="1">
        <a:defRPr sz="1418" kern="1200">
          <a:solidFill>
            <a:schemeClr val="tx1"/>
          </a:solidFill>
          <a:latin typeface="+mn-lt"/>
          <a:ea typeface="+mn-ea"/>
          <a:cs typeface="+mn-cs"/>
        </a:defRPr>
      </a:lvl6pPr>
      <a:lvl7pPr marL="2160251" algn="l" defTabSz="720084" rtl="0" eaLnBrk="1" latinLnBrk="0" hangingPunct="1">
        <a:defRPr sz="1418" kern="1200">
          <a:solidFill>
            <a:schemeClr val="tx1"/>
          </a:solidFill>
          <a:latin typeface="+mn-lt"/>
          <a:ea typeface="+mn-ea"/>
          <a:cs typeface="+mn-cs"/>
        </a:defRPr>
      </a:lvl7pPr>
      <a:lvl8pPr marL="2520293" algn="l" defTabSz="720084" rtl="0" eaLnBrk="1" latinLnBrk="0" hangingPunct="1">
        <a:defRPr sz="1418" kern="1200">
          <a:solidFill>
            <a:schemeClr val="tx1"/>
          </a:solidFill>
          <a:latin typeface="+mn-lt"/>
          <a:ea typeface="+mn-ea"/>
          <a:cs typeface="+mn-cs"/>
        </a:defRPr>
      </a:lvl8pPr>
      <a:lvl9pPr marL="2880335" algn="l" defTabSz="720084"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qar.eu/assets/uploads/2020/09/RC_12_1_Use"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Building an Online Joint </a:t>
            </a:r>
            <a:r>
              <a:rPr lang="de-DE" dirty="0" err="1"/>
              <a:t>Program</a:t>
            </a:r>
            <a:r>
              <a:rPr lang="de-DE" dirty="0"/>
              <a:t> </a:t>
            </a:r>
            <a:r>
              <a:rPr lang="de-DE" dirty="0" err="1"/>
              <a:t>Platform</a:t>
            </a:r>
            <a:r>
              <a:rPr lang="de-DE" dirty="0"/>
              <a:t> </a:t>
            </a:r>
            <a:r>
              <a:rPr lang="de-DE" dirty="0" err="1"/>
              <a:t>Architecture</a:t>
            </a:r>
            <a:r>
              <a:rPr lang="de-DE" dirty="0"/>
              <a:t> </a:t>
            </a:r>
            <a:r>
              <a:rPr lang="de-DE" dirty="0" err="1"/>
              <a:t>for</a:t>
            </a:r>
            <a:r>
              <a:rPr lang="de-DE" dirty="0"/>
              <a:t> </a:t>
            </a:r>
            <a:r>
              <a:rPr lang="de-DE" dirty="0" err="1"/>
              <a:t>the</a:t>
            </a:r>
            <a:r>
              <a:rPr lang="de-DE" dirty="0"/>
              <a:t> „EMMA“ Project</a:t>
            </a:r>
          </a:p>
        </p:txBody>
      </p:sp>
      <p:sp>
        <p:nvSpPr>
          <p:cNvPr id="4" name="Inhaltsplatzhalter 3"/>
          <p:cNvSpPr>
            <a:spLocks noGrp="1"/>
          </p:cNvSpPr>
          <p:nvPr>
            <p:ph idx="10"/>
          </p:nvPr>
        </p:nvSpPr>
        <p:spPr>
          <a:xfrm>
            <a:off x="2161690" y="4811486"/>
            <a:ext cx="26299954" cy="1480457"/>
          </a:xfrm>
        </p:spPr>
        <p:txBody>
          <a:bodyPr>
            <a:normAutofit/>
          </a:bodyPr>
          <a:lstStyle/>
          <a:p>
            <a:r>
              <a:rPr lang="de-DE" sz="4800" dirty="0"/>
              <a:t>Daniela E. Ströckl, Marvin D. Hoffland, Andrea Stitzel</a:t>
            </a:r>
          </a:p>
          <a:p>
            <a:r>
              <a:rPr lang="de-DE" sz="3200" dirty="0" err="1"/>
              <a:t>Carinthia</a:t>
            </a:r>
            <a:r>
              <a:rPr lang="de-DE" sz="3200" dirty="0"/>
              <a:t> University </a:t>
            </a:r>
            <a:r>
              <a:rPr lang="de-DE" sz="3200" dirty="0" err="1"/>
              <a:t>of</a:t>
            </a:r>
            <a:r>
              <a:rPr lang="de-DE" sz="3200" dirty="0"/>
              <a:t> Applied </a:t>
            </a:r>
            <a:r>
              <a:rPr lang="de-DE" sz="3200" dirty="0" err="1"/>
              <a:t>Sciences</a:t>
            </a:r>
            <a:r>
              <a:rPr lang="de-DE" sz="3200" dirty="0"/>
              <a:t>, Villach, Austria - E-Mail: {</a:t>
            </a:r>
            <a:r>
              <a:rPr lang="de-DE" sz="3200" dirty="0" err="1"/>
              <a:t>d.stroeckl</a:t>
            </a:r>
            <a:r>
              <a:rPr lang="de-DE" sz="3200" dirty="0"/>
              <a:t>, </a:t>
            </a:r>
            <a:r>
              <a:rPr lang="de-DE" sz="3200" dirty="0" err="1"/>
              <a:t>m.hoffland</a:t>
            </a:r>
            <a:r>
              <a:rPr lang="de-DE" sz="3200" dirty="0"/>
              <a:t>, </a:t>
            </a:r>
            <a:r>
              <a:rPr lang="de-DE" sz="3200" dirty="0" err="1"/>
              <a:t>a.stitzel</a:t>
            </a:r>
            <a:r>
              <a:rPr lang="de-DE" sz="3200" dirty="0"/>
              <a:t>}@cuas.at</a:t>
            </a:r>
          </a:p>
        </p:txBody>
      </p:sp>
      <p:sp>
        <p:nvSpPr>
          <p:cNvPr id="10" name="Rechteck 9"/>
          <p:cNvSpPr/>
          <p:nvPr/>
        </p:nvSpPr>
        <p:spPr>
          <a:xfrm>
            <a:off x="16668502" y="7158100"/>
            <a:ext cx="12656460" cy="9894450"/>
          </a:xfrm>
          <a:prstGeom prst="rect">
            <a:avLst/>
          </a:prstGeom>
          <a:noFill/>
          <a:ln>
            <a:solidFill>
              <a:srgbClr val="2032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 name="Gruppieren 34"/>
          <p:cNvGrpSpPr/>
          <p:nvPr/>
        </p:nvGrpSpPr>
        <p:grpSpPr>
          <a:xfrm>
            <a:off x="3008435" y="7178592"/>
            <a:ext cx="12770699" cy="9933940"/>
            <a:chOff x="3009900" y="7658099"/>
            <a:chExt cx="12001500" cy="10079669"/>
          </a:xfrm>
        </p:grpSpPr>
        <p:sp>
          <p:nvSpPr>
            <p:cNvPr id="9" name="Rechteck 8"/>
            <p:cNvSpPr/>
            <p:nvPr/>
          </p:nvSpPr>
          <p:spPr>
            <a:xfrm>
              <a:off x="3009900" y="7658099"/>
              <a:ext cx="12001500" cy="10079669"/>
            </a:xfrm>
            <a:prstGeom prst="rect">
              <a:avLst/>
            </a:prstGeom>
            <a:noFill/>
            <a:ln>
              <a:solidFill>
                <a:srgbClr val="2032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3081567" y="7909372"/>
              <a:ext cx="11894083" cy="9694962"/>
            </a:xfrm>
            <a:prstGeom prst="rect">
              <a:avLst/>
            </a:prstGeom>
            <a:noFill/>
            <a:ln>
              <a:noFill/>
            </a:ln>
          </p:spPr>
          <p:txBody>
            <a:bodyPr wrap="square" rtlCol="0">
              <a:spAutoFit/>
            </a:bodyPr>
            <a:lstStyle/>
            <a:p>
              <a:pPr fontAlgn="base"/>
              <a:endParaRPr lang="en-US" sz="2400" b="1" cap="all" dirty="0">
                <a:solidFill>
                  <a:srgbClr val="1D3075"/>
                </a:solidFill>
              </a:endParaRPr>
            </a:p>
            <a:p>
              <a:pPr fontAlgn="base"/>
              <a:r>
                <a:rPr lang="en-US" sz="2400" b="1" cap="all" dirty="0">
                  <a:solidFill>
                    <a:srgbClr val="1D3075"/>
                  </a:solidFill>
                </a:rPr>
                <a:t>INTRODUCTION</a:t>
              </a:r>
              <a:r>
                <a:rPr lang="en-US" sz="2400" b="1" cap="all" dirty="0"/>
                <a:t> </a:t>
              </a:r>
            </a:p>
            <a:p>
              <a:pPr fontAlgn="base"/>
              <a:endParaRPr lang="en-US" sz="2400" b="1" cap="all" dirty="0"/>
            </a:p>
            <a:p>
              <a:pPr algn="just" fontAlgn="base"/>
              <a:r>
                <a:rPr lang="en-US" sz="2400" dirty="0"/>
                <a:t>The abbreviation “EMMA” stands for European Master on Active Ageing and Age Friendly Society. This project’s timeline is from 9/2020-8/2024 and six European higher education institutions from Austria, Finland, Greece, Ireland, Portugal and Slovenia are participating. The project aims to address the challenge of a fast-ageing Europe by developing an interdisciplinary, compatible and future-oriented Master Program within the framework of the European Approach for Quality Assurance of Joint Program (EQAR) [1]. The Master of Arts program (MA) will enable future professionals to develop knowledge and tools to systematically build inclusive societies to benefit the entire continent. </a:t>
              </a:r>
            </a:p>
            <a:p>
              <a:pPr algn="just" fontAlgn="base"/>
              <a:r>
                <a:rPr lang="en-US" sz="2400" dirty="0"/>
                <a:t>Active ageing aims to find new ways to engage older people in society even after retirement and thus enable them to continue to lead a meaningful life and even support economic sustainability [2]. An age-friendly society means creating environments that are truly age-friendly. This requires action in many sectors: health, long-term care, transport, housing, labor, social protection, information and communication, and by many actors – government, service providers, civil society, older people and their representative organizations, families and friends [3]. It also requires action at multiple levels of government. The EMMA MA therefore targets potential master students from diverse (undergraduate) degrees as well as professionals working in the field in various professions needing up-skilling and re-skilling. </a:t>
              </a:r>
            </a:p>
            <a:p>
              <a:pPr algn="just" fontAlgn="base"/>
              <a:r>
                <a:rPr lang="en-US" sz="2400" dirty="0"/>
                <a:t>The project’s goal is to design a novel MA where the content, tools and validation will be developed through seven tasks: Needs Assessments, Curriculum Framework, Core Modules, Elective Modules, E-Learning and E-Tools, Validation and Quality Assurance, and Accreditation. The major challenge of the project, among others, is  to create a transnational online </a:t>
              </a:r>
              <a:r>
                <a:rPr lang="en-US" sz="2400" dirty="0" err="1"/>
                <a:t>leanring</a:t>
              </a:r>
              <a:r>
                <a:rPr lang="en-US" sz="2400" dirty="0"/>
                <a:t> environment </a:t>
              </a:r>
              <a:br>
                <a:rPr lang="en-US" sz="2400" dirty="0"/>
              </a:br>
              <a:r>
                <a:rPr lang="en-US" sz="2400" dirty="0"/>
                <a:t>that is user-friendly for teachers and learners alike. </a:t>
              </a:r>
            </a:p>
            <a:p>
              <a:endParaRPr lang="de-DE" sz="2400" dirty="0"/>
            </a:p>
          </p:txBody>
        </p:sp>
      </p:grpSp>
      <p:grpSp>
        <p:nvGrpSpPr>
          <p:cNvPr id="34" name="Gruppieren 33"/>
          <p:cNvGrpSpPr/>
          <p:nvPr/>
        </p:nvGrpSpPr>
        <p:grpSpPr>
          <a:xfrm>
            <a:off x="2970275" y="17481579"/>
            <a:ext cx="12808859" cy="3801134"/>
            <a:chOff x="2933699" y="18098760"/>
            <a:chExt cx="12808859" cy="3923041"/>
          </a:xfrm>
        </p:grpSpPr>
        <p:sp>
          <p:nvSpPr>
            <p:cNvPr id="17" name="Rechteck 16"/>
            <p:cNvSpPr/>
            <p:nvPr/>
          </p:nvSpPr>
          <p:spPr>
            <a:xfrm>
              <a:off x="2971799" y="18119275"/>
              <a:ext cx="12770759" cy="3902526"/>
            </a:xfrm>
            <a:prstGeom prst="rect">
              <a:avLst/>
            </a:prstGeom>
            <a:noFill/>
            <a:ln>
              <a:solidFill>
                <a:srgbClr val="2032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933699" y="18098760"/>
              <a:ext cx="12656459" cy="3416320"/>
            </a:xfrm>
            <a:prstGeom prst="rect">
              <a:avLst/>
            </a:prstGeom>
          </p:spPr>
          <p:txBody>
            <a:bodyPr wrap="square">
              <a:spAutoFit/>
            </a:bodyPr>
            <a:lstStyle/>
            <a:p>
              <a:pPr fontAlgn="base"/>
              <a:endParaRPr lang="en-US" sz="2400" b="1" cap="all" dirty="0">
                <a:solidFill>
                  <a:srgbClr val="1D3075"/>
                </a:solidFill>
                <a:latin typeface="Calibri" panose="020F0502020204030204" pitchFamily="34" charset="0"/>
              </a:endParaRPr>
            </a:p>
            <a:p>
              <a:pPr fontAlgn="base"/>
              <a:r>
                <a:rPr lang="en-US" sz="2400" b="1" cap="all" dirty="0">
                  <a:solidFill>
                    <a:srgbClr val="1D3075"/>
                  </a:solidFill>
                  <a:latin typeface="Calibri" panose="020F0502020204030204" pitchFamily="34" charset="0"/>
                </a:rPr>
                <a:t>METHODS</a:t>
              </a:r>
            </a:p>
            <a:p>
              <a:pPr fontAlgn="base"/>
              <a:endParaRPr lang="en-US" sz="2400" b="1" cap="all" dirty="0">
                <a:solidFill>
                  <a:srgbClr val="000000"/>
                </a:solidFill>
                <a:latin typeface="Calibri" panose="020F0502020204030204" pitchFamily="34" charset="0"/>
              </a:endParaRPr>
            </a:p>
            <a:p>
              <a:pPr algn="just" fontAlgn="base"/>
              <a:r>
                <a:rPr lang="en-US" sz="2400" dirty="0">
                  <a:solidFill>
                    <a:srgbClr val="000000"/>
                  </a:solidFill>
                  <a:latin typeface="Calibri" panose="020F0502020204030204" pitchFamily="34" charset="0"/>
                </a:rPr>
                <a:t>The challenge in the development of a jointly usable online platform for a European Joint Program lies first in ascertaining the needs and restrictions of the individual partner universities. Therefore, an online short questionnaire was developed within the EMMA project to elicit these from the project partners. The participants had two weeks in the fall of 2021 to complete the questionnaire in order to give the development team of the virtual learning platform initial indications for the development and decision of the technologies. </a:t>
              </a:r>
              <a:endParaRPr lang="en-US" sz="2400" b="0" i="0" dirty="0">
                <a:solidFill>
                  <a:srgbClr val="000000"/>
                </a:solidFill>
                <a:effectLst/>
                <a:latin typeface="Calibri" panose="020F0502020204030204" pitchFamily="34" charset="0"/>
              </a:endParaRPr>
            </a:p>
          </p:txBody>
        </p:sp>
      </p:grpSp>
      <p:sp>
        <p:nvSpPr>
          <p:cNvPr id="11" name="Rechteck 10"/>
          <p:cNvSpPr/>
          <p:nvPr/>
        </p:nvSpPr>
        <p:spPr>
          <a:xfrm>
            <a:off x="2940885" y="21746552"/>
            <a:ext cx="12801674" cy="15762838"/>
          </a:xfrm>
          <a:prstGeom prst="rect">
            <a:avLst/>
          </a:prstGeom>
          <a:noFill/>
          <a:ln>
            <a:solidFill>
              <a:srgbClr val="2032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6" name="Tabelle 25"/>
          <p:cNvGraphicFramePr>
            <a:graphicFrameLocks noGrp="1"/>
          </p:cNvGraphicFramePr>
          <p:nvPr>
            <p:extLst>
              <p:ext uri="{D42A27DB-BD31-4B8C-83A1-F6EECF244321}">
                <p14:modId xmlns:p14="http://schemas.microsoft.com/office/powerpoint/2010/main" val="1281090023"/>
              </p:ext>
            </p:extLst>
          </p:nvPr>
        </p:nvGraphicFramePr>
        <p:xfrm>
          <a:off x="17338768" y="7662354"/>
          <a:ext cx="4191000" cy="1874520"/>
        </p:xfrm>
        <a:graphic>
          <a:graphicData uri="http://schemas.openxmlformats.org/drawingml/2006/table">
            <a:tbl>
              <a:tblPr/>
              <a:tblGrid>
                <a:gridCol w="1143000">
                  <a:extLst>
                    <a:ext uri="{9D8B030D-6E8A-4147-A177-3AD203B41FA5}">
                      <a16:colId xmlns:a16="http://schemas.microsoft.com/office/drawing/2014/main" val="266113898"/>
                    </a:ext>
                  </a:extLst>
                </a:gridCol>
                <a:gridCol w="502920">
                  <a:extLst>
                    <a:ext uri="{9D8B030D-6E8A-4147-A177-3AD203B41FA5}">
                      <a16:colId xmlns:a16="http://schemas.microsoft.com/office/drawing/2014/main" val="2289001831"/>
                    </a:ext>
                  </a:extLst>
                </a:gridCol>
                <a:gridCol w="632460">
                  <a:extLst>
                    <a:ext uri="{9D8B030D-6E8A-4147-A177-3AD203B41FA5}">
                      <a16:colId xmlns:a16="http://schemas.microsoft.com/office/drawing/2014/main" val="3905851421"/>
                    </a:ext>
                  </a:extLst>
                </a:gridCol>
                <a:gridCol w="1912620">
                  <a:extLst>
                    <a:ext uri="{9D8B030D-6E8A-4147-A177-3AD203B41FA5}">
                      <a16:colId xmlns:a16="http://schemas.microsoft.com/office/drawing/2014/main" val="1799517019"/>
                    </a:ext>
                  </a:extLst>
                </a:gridCol>
              </a:tblGrid>
              <a:tr h="0">
                <a:tc>
                  <a:txBody>
                    <a:bodyPr/>
                    <a:lstStyle/>
                    <a:p>
                      <a:pPr algn="l" rtl="0" fontAlgn="base"/>
                      <a:r>
                        <a:rPr lang="en-US" sz="1100" b="0" i="0" dirty="0">
                          <a:effectLst/>
                          <a:latin typeface="Calibri" panose="020F0502020204030204" pitchFamily="34" charset="0"/>
                        </a:rPr>
                        <a:t>Learning Management Platform </a:t>
                      </a:r>
                      <a:endParaRPr lang="en-US" b="0" i="0" dirty="0">
                        <a:effectLst/>
                      </a:endParaRPr>
                    </a:p>
                  </a:txBody>
                  <a:tcPr>
                    <a:lnL>
                      <a:noFill/>
                    </a:lnL>
                    <a:lnR>
                      <a:noFill/>
                    </a:lnR>
                    <a:lnT>
                      <a:noFill/>
                    </a:lnT>
                    <a:lnB>
                      <a:noFill/>
                    </a:lnB>
                    <a:solidFill>
                      <a:srgbClr val="D9D9D9"/>
                    </a:solidFill>
                  </a:tcPr>
                </a:tc>
                <a:tc>
                  <a:txBody>
                    <a:bodyPr/>
                    <a:lstStyle/>
                    <a:p>
                      <a:pPr algn="l" rtl="0" fontAlgn="base"/>
                      <a:r>
                        <a:rPr lang="en-US" sz="1100" b="0" i="0">
                          <a:effectLst/>
                          <a:latin typeface="Calibri" panose="020F0502020204030204" pitchFamily="34" charset="0"/>
                        </a:rPr>
                        <a:t>No. Selected </a:t>
                      </a:r>
                      <a:endParaRPr lang="en-US" b="0" i="0">
                        <a:effectLst/>
                      </a:endParaRPr>
                    </a:p>
                  </a:txBody>
                  <a:tcPr>
                    <a:lnL>
                      <a:noFill/>
                    </a:lnL>
                    <a:lnR>
                      <a:noFill/>
                    </a:lnR>
                    <a:lnT>
                      <a:noFill/>
                    </a:lnT>
                    <a:lnB>
                      <a:noFill/>
                    </a:lnB>
                    <a:solidFill>
                      <a:srgbClr val="D9D9D9"/>
                    </a:solidFill>
                  </a:tcPr>
                </a:tc>
                <a:tc>
                  <a:txBody>
                    <a:bodyPr/>
                    <a:lstStyle/>
                    <a:p>
                      <a:pPr algn="l" rtl="0" fontAlgn="base"/>
                      <a:r>
                        <a:rPr lang="en-US" sz="1100" b="0" i="0" dirty="0">
                          <a:effectLst/>
                          <a:latin typeface="Calibri" panose="020F0502020204030204" pitchFamily="34" charset="0"/>
                        </a:rPr>
                        <a:t>Normalized number  </a:t>
                      </a:r>
                      <a:endParaRPr lang="en-US" b="0" i="0" dirty="0">
                        <a:effectLst/>
                      </a:endParaRPr>
                    </a:p>
                  </a:txBody>
                  <a:tcPr>
                    <a:lnL>
                      <a:noFill/>
                    </a:lnL>
                    <a:lnR>
                      <a:noFill/>
                    </a:lnR>
                    <a:lnT>
                      <a:noFill/>
                    </a:lnT>
                    <a:lnB>
                      <a:noFill/>
                    </a:lnB>
                    <a:solidFill>
                      <a:srgbClr val="D9D9D9"/>
                    </a:solidFill>
                  </a:tcPr>
                </a:tc>
                <a:tc>
                  <a:txBody>
                    <a:bodyPr/>
                    <a:lstStyle/>
                    <a:p>
                      <a:pPr algn="l" rtl="0" fontAlgn="base"/>
                      <a:r>
                        <a:rPr lang="en-US" sz="1100" b="0" i="0" dirty="0">
                          <a:effectLst/>
                          <a:latin typeface="Calibri" panose="020F0502020204030204" pitchFamily="34" charset="0"/>
                        </a:rPr>
                        <a:t>Comments </a:t>
                      </a:r>
                      <a:endParaRPr lang="en-US" b="0" i="0" dirty="0">
                        <a:effectLst/>
                      </a:endParaRPr>
                    </a:p>
                  </a:txBody>
                  <a:tcPr>
                    <a:lnL>
                      <a:noFill/>
                    </a:lnL>
                    <a:lnR>
                      <a:noFill/>
                    </a:lnR>
                    <a:lnT>
                      <a:noFill/>
                    </a:lnT>
                    <a:lnB>
                      <a:noFill/>
                    </a:lnB>
                    <a:solidFill>
                      <a:srgbClr val="D9D9D9"/>
                    </a:solidFill>
                  </a:tcPr>
                </a:tc>
                <a:extLst>
                  <a:ext uri="{0D108BD9-81ED-4DB2-BD59-A6C34878D82A}">
                    <a16:rowId xmlns:a16="http://schemas.microsoft.com/office/drawing/2014/main" val="1577696007"/>
                  </a:ext>
                </a:extLst>
              </a:tr>
              <a:tr h="0">
                <a:tc>
                  <a:txBody>
                    <a:bodyPr/>
                    <a:lstStyle/>
                    <a:p>
                      <a:pPr algn="ctr" rtl="0" fontAlgn="base"/>
                      <a:r>
                        <a:rPr lang="en-US" sz="1100" b="0" i="0">
                          <a:effectLst/>
                          <a:latin typeface="Calibri" panose="020F0502020204030204" pitchFamily="34" charset="0"/>
                        </a:rPr>
                        <a:t>Moodle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11 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3 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 </a:t>
                      </a:r>
                    </a:p>
                  </a:txBody>
                  <a:tcPr>
                    <a:lnL>
                      <a:noFill/>
                    </a:lnL>
                    <a:lnR>
                      <a:noFill/>
                    </a:lnR>
                    <a:lnT>
                      <a:noFill/>
                    </a:lnT>
                    <a:lnB>
                      <a:noFill/>
                    </a:lnB>
                  </a:tcPr>
                </a:tc>
                <a:extLst>
                  <a:ext uri="{0D108BD9-81ED-4DB2-BD59-A6C34878D82A}">
                    <a16:rowId xmlns:a16="http://schemas.microsoft.com/office/drawing/2014/main" val="3410438613"/>
                  </a:ext>
                </a:extLst>
              </a:tr>
              <a:tr h="0">
                <a:tc>
                  <a:txBody>
                    <a:bodyPr/>
                    <a:lstStyle/>
                    <a:p>
                      <a:pPr algn="ctr" rtl="0" fontAlgn="base"/>
                      <a:r>
                        <a:rPr lang="en-US" sz="1100" b="0" i="0">
                          <a:effectLst/>
                          <a:latin typeface="Calibri" panose="020F0502020204030204" pitchFamily="34" charset="0"/>
                        </a:rPr>
                        <a:t>Canvas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1 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1 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 </a:t>
                      </a:r>
                    </a:p>
                  </a:txBody>
                  <a:tcPr>
                    <a:lnL>
                      <a:noFill/>
                    </a:lnL>
                    <a:lnR>
                      <a:noFill/>
                    </a:lnR>
                    <a:lnT>
                      <a:noFill/>
                    </a:lnT>
                    <a:lnB>
                      <a:noFill/>
                    </a:lnB>
                  </a:tcPr>
                </a:tc>
                <a:extLst>
                  <a:ext uri="{0D108BD9-81ED-4DB2-BD59-A6C34878D82A}">
                    <a16:rowId xmlns:a16="http://schemas.microsoft.com/office/drawing/2014/main" val="664269437"/>
                  </a:ext>
                </a:extLst>
              </a:tr>
              <a:tr h="0">
                <a:tc>
                  <a:txBody>
                    <a:bodyPr/>
                    <a:lstStyle/>
                    <a:p>
                      <a:pPr algn="ctr" rtl="0" fontAlgn="base"/>
                      <a:r>
                        <a:rPr lang="en-US" sz="1100" b="0" i="0">
                          <a:effectLst/>
                          <a:latin typeface="Calibri" panose="020F0502020204030204" pitchFamily="34" charset="0"/>
                        </a:rPr>
                        <a:t>Others </a:t>
                      </a:r>
                      <a:endParaRPr lang="en-US" b="0" i="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ctr" rtl="0" fontAlgn="base"/>
                      <a:r>
                        <a:rPr lang="en-US" sz="1100" b="0" i="0">
                          <a:effectLst/>
                          <a:latin typeface="Calibri" panose="020F0502020204030204" pitchFamily="34" charset="0"/>
                        </a:rPr>
                        <a:t>2 </a:t>
                      </a:r>
                      <a:endParaRPr lang="en-US" b="0" i="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ctr" rtl="0" fontAlgn="base"/>
                      <a:r>
                        <a:rPr lang="en-US" sz="1100" b="0" i="0">
                          <a:effectLst/>
                          <a:latin typeface="Calibri" panose="020F0502020204030204" pitchFamily="34" charset="0"/>
                        </a:rPr>
                        <a:t>2 </a:t>
                      </a:r>
                      <a:endParaRPr lang="en-US" b="0" i="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Open Class </a:t>
                      </a:r>
                      <a:endParaRPr lang="en-US" b="0" i="0" dirty="0">
                        <a:effectLst/>
                      </a:endParaRPr>
                    </a:p>
                    <a:p>
                      <a:pPr algn="l" rtl="0" fontAlgn="base"/>
                      <a:r>
                        <a:rPr lang="en-US" sz="1100" b="0" i="0" dirty="0">
                          <a:effectLst/>
                          <a:latin typeface="Calibri" panose="020F0502020204030204" pitchFamily="34" charset="0"/>
                        </a:rPr>
                        <a:t>Collaborate LTI connected with Moodle </a:t>
                      </a:r>
                      <a:endParaRPr lang="en-US" b="0" i="0" dirty="0">
                        <a:effectLst/>
                      </a:endParaRPr>
                    </a:p>
                  </a:txBody>
                  <a:tcPr>
                    <a:lnL>
                      <a:noFill/>
                    </a:lnL>
                    <a:lnR>
                      <a:noFill/>
                    </a:lnR>
                    <a:lnT>
                      <a:noFill/>
                    </a:lnT>
                    <a:lnB w="762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8105982"/>
                  </a:ext>
                </a:extLst>
              </a:tr>
            </a:tbl>
          </a:graphicData>
        </a:graphic>
      </p:graphicFrame>
      <p:graphicFrame>
        <p:nvGraphicFramePr>
          <p:cNvPr id="27" name="Tabelle 26"/>
          <p:cNvGraphicFramePr>
            <a:graphicFrameLocks noGrp="1"/>
          </p:cNvGraphicFramePr>
          <p:nvPr>
            <p:extLst>
              <p:ext uri="{D42A27DB-BD31-4B8C-83A1-F6EECF244321}">
                <p14:modId xmlns:p14="http://schemas.microsoft.com/office/powerpoint/2010/main" val="2537924283"/>
              </p:ext>
            </p:extLst>
          </p:nvPr>
        </p:nvGraphicFramePr>
        <p:xfrm>
          <a:off x="23304681" y="7777365"/>
          <a:ext cx="4183380" cy="3581400"/>
        </p:xfrm>
        <a:graphic>
          <a:graphicData uri="http://schemas.openxmlformats.org/drawingml/2006/table">
            <a:tbl>
              <a:tblPr/>
              <a:tblGrid>
                <a:gridCol w="1287780">
                  <a:extLst>
                    <a:ext uri="{9D8B030D-6E8A-4147-A177-3AD203B41FA5}">
                      <a16:colId xmlns:a16="http://schemas.microsoft.com/office/drawing/2014/main" val="276935195"/>
                    </a:ext>
                  </a:extLst>
                </a:gridCol>
                <a:gridCol w="708660">
                  <a:extLst>
                    <a:ext uri="{9D8B030D-6E8A-4147-A177-3AD203B41FA5}">
                      <a16:colId xmlns:a16="http://schemas.microsoft.com/office/drawing/2014/main" val="3210852430"/>
                    </a:ext>
                  </a:extLst>
                </a:gridCol>
                <a:gridCol w="2186940">
                  <a:extLst>
                    <a:ext uri="{9D8B030D-6E8A-4147-A177-3AD203B41FA5}">
                      <a16:colId xmlns:a16="http://schemas.microsoft.com/office/drawing/2014/main" val="152317562"/>
                    </a:ext>
                  </a:extLst>
                </a:gridCol>
              </a:tblGrid>
              <a:tr h="0">
                <a:tc>
                  <a:txBody>
                    <a:bodyPr/>
                    <a:lstStyle/>
                    <a:p>
                      <a:pPr algn="l" rtl="0" fontAlgn="base"/>
                      <a:r>
                        <a:rPr lang="en-US" sz="1100" b="0" i="0">
                          <a:effectLst/>
                          <a:latin typeface="Calibri" panose="020F0502020204030204" pitchFamily="34" charset="0"/>
                        </a:rPr>
                        <a:t>Features </a:t>
                      </a:r>
                      <a:endParaRPr lang="en-US" b="0" i="0">
                        <a:effectLst/>
                      </a:endParaRPr>
                    </a:p>
                  </a:txBody>
                  <a:tcPr>
                    <a:lnL>
                      <a:noFill/>
                    </a:lnL>
                    <a:lnR>
                      <a:noFill/>
                    </a:lnR>
                    <a:lnT>
                      <a:noFill/>
                    </a:lnT>
                    <a:lnB>
                      <a:noFill/>
                    </a:lnB>
                    <a:solidFill>
                      <a:srgbClr val="D9D9D9"/>
                    </a:solidFill>
                  </a:tcPr>
                </a:tc>
                <a:tc>
                  <a:txBody>
                    <a:bodyPr/>
                    <a:lstStyle/>
                    <a:p>
                      <a:pPr algn="l" rtl="0" fontAlgn="base"/>
                      <a:r>
                        <a:rPr lang="en-US" sz="1100" b="0" i="0">
                          <a:effectLst/>
                          <a:latin typeface="Calibri" panose="020F0502020204030204" pitchFamily="34" charset="0"/>
                        </a:rPr>
                        <a:t>No. Selected </a:t>
                      </a:r>
                      <a:endParaRPr lang="en-US" b="0" i="0">
                        <a:effectLst/>
                      </a:endParaRPr>
                    </a:p>
                  </a:txBody>
                  <a:tcPr>
                    <a:lnL>
                      <a:noFill/>
                    </a:lnL>
                    <a:lnR>
                      <a:noFill/>
                    </a:lnR>
                    <a:lnT>
                      <a:noFill/>
                    </a:lnT>
                    <a:lnB>
                      <a:noFill/>
                    </a:lnB>
                    <a:solidFill>
                      <a:srgbClr val="D9D9D9"/>
                    </a:solidFill>
                  </a:tcPr>
                </a:tc>
                <a:tc>
                  <a:txBody>
                    <a:bodyPr/>
                    <a:lstStyle/>
                    <a:p>
                      <a:pPr algn="l" rtl="0" fontAlgn="base"/>
                      <a:r>
                        <a:rPr lang="en-US" sz="1100" b="0" i="0">
                          <a:effectLst/>
                          <a:latin typeface="Calibri" panose="020F0502020204030204" pitchFamily="34" charset="0"/>
                        </a:rPr>
                        <a:t>Comments </a:t>
                      </a:r>
                      <a:endParaRPr lang="en-US" b="0" i="0">
                        <a:effectLst/>
                      </a:endParaRPr>
                    </a:p>
                  </a:txBody>
                  <a:tcPr>
                    <a:lnL>
                      <a:noFill/>
                    </a:lnL>
                    <a:lnR>
                      <a:noFill/>
                    </a:lnR>
                    <a:lnT>
                      <a:noFill/>
                    </a:lnT>
                    <a:lnB>
                      <a:noFill/>
                    </a:lnB>
                    <a:solidFill>
                      <a:srgbClr val="D9D9D9"/>
                    </a:solidFill>
                  </a:tcPr>
                </a:tc>
                <a:extLst>
                  <a:ext uri="{0D108BD9-81ED-4DB2-BD59-A6C34878D82A}">
                    <a16:rowId xmlns:a16="http://schemas.microsoft.com/office/drawing/2014/main" val="1040117905"/>
                  </a:ext>
                </a:extLst>
              </a:tr>
              <a:tr h="0">
                <a:tc>
                  <a:txBody>
                    <a:bodyPr/>
                    <a:lstStyle/>
                    <a:p>
                      <a:pPr algn="ctr" rtl="0" fontAlgn="base"/>
                      <a:r>
                        <a:rPr lang="en-US" sz="1100" b="0" i="0">
                          <a:effectLst/>
                          <a:latin typeface="Calibri" panose="020F0502020204030204" pitchFamily="34" charset="0"/>
                        </a:rPr>
                        <a:t>Tests / quizzes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5 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Important to keep the students engaged </a:t>
                      </a:r>
                      <a:endParaRPr lang="en-US" b="0" i="0">
                        <a:effectLst/>
                      </a:endParaRPr>
                    </a:p>
                  </a:txBody>
                  <a:tcPr>
                    <a:lnL>
                      <a:noFill/>
                    </a:lnL>
                    <a:lnR>
                      <a:noFill/>
                    </a:lnR>
                    <a:lnT>
                      <a:noFill/>
                    </a:lnT>
                    <a:lnB>
                      <a:noFill/>
                    </a:lnB>
                  </a:tcPr>
                </a:tc>
                <a:extLst>
                  <a:ext uri="{0D108BD9-81ED-4DB2-BD59-A6C34878D82A}">
                    <a16:rowId xmlns:a16="http://schemas.microsoft.com/office/drawing/2014/main" val="3704313285"/>
                  </a:ext>
                </a:extLst>
              </a:tr>
              <a:tr h="0">
                <a:tc>
                  <a:txBody>
                    <a:bodyPr/>
                    <a:lstStyle/>
                    <a:p>
                      <a:pPr algn="ctr" rtl="0" fontAlgn="base"/>
                      <a:r>
                        <a:rPr lang="en-US" sz="1100" b="0" i="0">
                          <a:effectLst/>
                          <a:latin typeface="Calibri" panose="020F0502020204030204" pitchFamily="34" charset="0"/>
                        </a:rPr>
                        <a:t>Material Sharing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8 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Sharing reading material, literature </a:t>
                      </a:r>
                      <a:endParaRPr lang="en-US" b="0" i="0">
                        <a:effectLst/>
                      </a:endParaRPr>
                    </a:p>
                  </a:txBody>
                  <a:tcPr>
                    <a:lnL>
                      <a:noFill/>
                    </a:lnL>
                    <a:lnR>
                      <a:noFill/>
                    </a:lnR>
                    <a:lnT>
                      <a:noFill/>
                    </a:lnT>
                    <a:lnB>
                      <a:noFill/>
                    </a:lnB>
                  </a:tcPr>
                </a:tc>
                <a:extLst>
                  <a:ext uri="{0D108BD9-81ED-4DB2-BD59-A6C34878D82A}">
                    <a16:rowId xmlns:a16="http://schemas.microsoft.com/office/drawing/2014/main" val="3604915242"/>
                  </a:ext>
                </a:extLst>
              </a:tr>
              <a:tr h="0">
                <a:tc>
                  <a:txBody>
                    <a:bodyPr/>
                    <a:lstStyle/>
                    <a:p>
                      <a:pPr algn="ctr" rtl="0" fontAlgn="base"/>
                      <a:r>
                        <a:rPr lang="en-US" sz="1100" b="0" i="0">
                          <a:effectLst/>
                          <a:latin typeface="Calibri" panose="020F0502020204030204" pitchFamily="34" charset="0"/>
                        </a:rPr>
                        <a:t>Multimedia capability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6 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Sharing links to videos for later discussions </a:t>
                      </a:r>
                      <a:endParaRPr lang="en-US" b="0" i="0">
                        <a:effectLst/>
                      </a:endParaRPr>
                    </a:p>
                  </a:txBody>
                  <a:tcPr>
                    <a:lnL>
                      <a:noFill/>
                    </a:lnL>
                    <a:lnR>
                      <a:noFill/>
                    </a:lnR>
                    <a:lnT>
                      <a:noFill/>
                    </a:lnT>
                    <a:lnB>
                      <a:noFill/>
                    </a:lnB>
                  </a:tcPr>
                </a:tc>
                <a:extLst>
                  <a:ext uri="{0D108BD9-81ED-4DB2-BD59-A6C34878D82A}">
                    <a16:rowId xmlns:a16="http://schemas.microsoft.com/office/drawing/2014/main" val="853303389"/>
                  </a:ext>
                </a:extLst>
              </a:tr>
              <a:tr h="0">
                <a:tc>
                  <a:txBody>
                    <a:bodyPr/>
                    <a:lstStyle/>
                    <a:p>
                      <a:pPr algn="ctr" rtl="0" fontAlgn="base"/>
                      <a:r>
                        <a:rPr lang="en-US" sz="1100" b="0" i="0">
                          <a:effectLst/>
                          <a:latin typeface="Calibri" panose="020F0502020204030204" pitchFamily="34" charset="0"/>
                        </a:rPr>
                        <a:t>Student collaboration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5 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Engagement of the students is one of the most important things.  </a:t>
                      </a:r>
                      <a:endParaRPr lang="en-US" b="0" i="0">
                        <a:effectLst/>
                      </a:endParaRPr>
                    </a:p>
                  </a:txBody>
                  <a:tcPr>
                    <a:lnL>
                      <a:noFill/>
                    </a:lnL>
                    <a:lnR>
                      <a:noFill/>
                    </a:lnR>
                    <a:lnT>
                      <a:noFill/>
                    </a:lnT>
                    <a:lnB>
                      <a:noFill/>
                    </a:lnB>
                  </a:tcPr>
                </a:tc>
                <a:extLst>
                  <a:ext uri="{0D108BD9-81ED-4DB2-BD59-A6C34878D82A}">
                    <a16:rowId xmlns:a16="http://schemas.microsoft.com/office/drawing/2014/main" val="423945948"/>
                  </a:ext>
                </a:extLst>
              </a:tr>
              <a:tr h="0">
                <a:tc>
                  <a:txBody>
                    <a:bodyPr/>
                    <a:lstStyle/>
                    <a:p>
                      <a:pPr algn="ctr" rtl="0" fontAlgn="base"/>
                      <a:r>
                        <a:rPr lang="en-US" sz="1100" b="0" i="0">
                          <a:effectLst/>
                          <a:latin typeface="Calibri" panose="020F0502020204030204" pitchFamily="34" charset="0"/>
                        </a:rPr>
                        <a:t>Communication (forums, messaging)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7 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Important feature for those who do not like to or do not feel comfortable speaking up.  </a:t>
                      </a:r>
                      <a:endParaRPr lang="en-US" b="0" i="0">
                        <a:effectLst/>
                      </a:endParaRPr>
                    </a:p>
                  </a:txBody>
                  <a:tcPr>
                    <a:lnL>
                      <a:noFill/>
                    </a:lnL>
                    <a:lnR>
                      <a:noFill/>
                    </a:lnR>
                    <a:lnT>
                      <a:noFill/>
                    </a:lnT>
                    <a:lnB>
                      <a:noFill/>
                    </a:lnB>
                  </a:tcPr>
                </a:tc>
                <a:extLst>
                  <a:ext uri="{0D108BD9-81ED-4DB2-BD59-A6C34878D82A}">
                    <a16:rowId xmlns:a16="http://schemas.microsoft.com/office/drawing/2014/main" val="1875727084"/>
                  </a:ext>
                </a:extLst>
              </a:tr>
              <a:tr h="0">
                <a:tc>
                  <a:txBody>
                    <a:bodyPr/>
                    <a:lstStyle/>
                    <a:p>
                      <a:pPr algn="ctr" rtl="0" fontAlgn="base"/>
                      <a:r>
                        <a:rPr lang="en-US" sz="1100" b="0" i="0">
                          <a:effectLst/>
                          <a:latin typeface="Calibri" panose="020F0502020204030204" pitchFamily="34" charset="0"/>
                        </a:rPr>
                        <a:t>Gamification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1 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Awards, educational games </a:t>
                      </a:r>
                      <a:endParaRPr lang="en-US" b="0" i="0">
                        <a:effectLst/>
                      </a:endParaRPr>
                    </a:p>
                  </a:txBody>
                  <a:tcPr>
                    <a:lnL>
                      <a:noFill/>
                    </a:lnL>
                    <a:lnR>
                      <a:noFill/>
                    </a:lnR>
                    <a:lnT>
                      <a:noFill/>
                    </a:lnT>
                    <a:lnB>
                      <a:noFill/>
                    </a:lnB>
                  </a:tcPr>
                </a:tc>
                <a:extLst>
                  <a:ext uri="{0D108BD9-81ED-4DB2-BD59-A6C34878D82A}">
                    <a16:rowId xmlns:a16="http://schemas.microsoft.com/office/drawing/2014/main" val="4100596318"/>
                  </a:ext>
                </a:extLst>
              </a:tr>
              <a:tr h="0">
                <a:tc>
                  <a:txBody>
                    <a:bodyPr/>
                    <a:lstStyle/>
                    <a:p>
                      <a:pPr algn="ctr" rtl="0" fontAlgn="base"/>
                      <a:r>
                        <a:rPr lang="en-US" sz="1100" b="0" i="0" dirty="0">
                          <a:effectLst/>
                          <a:latin typeface="Calibri" panose="020F0502020204030204" pitchFamily="34" charset="0"/>
                        </a:rPr>
                        <a:t>Evaluation (assignments, feedback) </a:t>
                      </a:r>
                      <a:endParaRPr lang="en-US" b="0" i="0" dirty="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ctr" rtl="0" fontAlgn="base"/>
                      <a:r>
                        <a:rPr lang="en-US" sz="1100" b="0" i="0">
                          <a:effectLst/>
                          <a:latin typeface="Calibri" panose="020F0502020204030204" pitchFamily="34" charset="0"/>
                        </a:rPr>
                        <a:t>6 </a:t>
                      </a:r>
                      <a:endParaRPr lang="en-US" b="0" i="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Feedback necessary beside points / grades for assignments </a:t>
                      </a:r>
                      <a:endParaRPr lang="en-US" b="0" i="0" dirty="0">
                        <a:effectLst/>
                      </a:endParaRPr>
                    </a:p>
                  </a:txBody>
                  <a:tcPr>
                    <a:lnL>
                      <a:noFill/>
                    </a:lnL>
                    <a:lnR>
                      <a:noFill/>
                    </a:lnR>
                    <a:lnT>
                      <a:noFill/>
                    </a:lnT>
                    <a:lnB w="762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87665783"/>
                  </a:ext>
                </a:extLst>
              </a:tr>
            </a:tbl>
          </a:graphicData>
        </a:graphic>
      </p:graphicFrame>
      <p:graphicFrame>
        <p:nvGraphicFramePr>
          <p:cNvPr id="28" name="Tabelle 27"/>
          <p:cNvGraphicFramePr>
            <a:graphicFrameLocks noGrp="1"/>
          </p:cNvGraphicFramePr>
          <p:nvPr>
            <p:extLst>
              <p:ext uri="{D42A27DB-BD31-4B8C-83A1-F6EECF244321}">
                <p14:modId xmlns:p14="http://schemas.microsoft.com/office/powerpoint/2010/main" val="4144109265"/>
              </p:ext>
            </p:extLst>
          </p:nvPr>
        </p:nvGraphicFramePr>
        <p:xfrm>
          <a:off x="17338768" y="10110960"/>
          <a:ext cx="4191000" cy="3810000"/>
        </p:xfrm>
        <a:graphic>
          <a:graphicData uri="http://schemas.openxmlformats.org/drawingml/2006/table">
            <a:tbl>
              <a:tblPr/>
              <a:tblGrid>
                <a:gridCol w="853440">
                  <a:extLst>
                    <a:ext uri="{9D8B030D-6E8A-4147-A177-3AD203B41FA5}">
                      <a16:colId xmlns:a16="http://schemas.microsoft.com/office/drawing/2014/main" val="3591324845"/>
                    </a:ext>
                  </a:extLst>
                </a:gridCol>
                <a:gridCol w="502920">
                  <a:extLst>
                    <a:ext uri="{9D8B030D-6E8A-4147-A177-3AD203B41FA5}">
                      <a16:colId xmlns:a16="http://schemas.microsoft.com/office/drawing/2014/main" val="2231007847"/>
                    </a:ext>
                  </a:extLst>
                </a:gridCol>
                <a:gridCol w="632460">
                  <a:extLst>
                    <a:ext uri="{9D8B030D-6E8A-4147-A177-3AD203B41FA5}">
                      <a16:colId xmlns:a16="http://schemas.microsoft.com/office/drawing/2014/main" val="3255270085"/>
                    </a:ext>
                  </a:extLst>
                </a:gridCol>
                <a:gridCol w="2202180">
                  <a:extLst>
                    <a:ext uri="{9D8B030D-6E8A-4147-A177-3AD203B41FA5}">
                      <a16:colId xmlns:a16="http://schemas.microsoft.com/office/drawing/2014/main" val="1946744401"/>
                    </a:ext>
                  </a:extLst>
                </a:gridCol>
              </a:tblGrid>
              <a:tr h="0">
                <a:tc>
                  <a:txBody>
                    <a:bodyPr/>
                    <a:lstStyle/>
                    <a:p>
                      <a:pPr algn="l" rtl="0" fontAlgn="base"/>
                      <a:r>
                        <a:rPr lang="en-US" sz="1100" b="0" i="0">
                          <a:effectLst/>
                          <a:latin typeface="Calibri" panose="020F0502020204030204" pitchFamily="34" charset="0"/>
                        </a:rPr>
                        <a:t>Virtual Classroom Tool </a:t>
                      </a:r>
                      <a:endParaRPr lang="en-US" b="0" i="0">
                        <a:effectLst/>
                      </a:endParaRPr>
                    </a:p>
                  </a:txBody>
                  <a:tcPr>
                    <a:lnL>
                      <a:noFill/>
                    </a:lnL>
                    <a:lnR>
                      <a:noFill/>
                    </a:lnR>
                    <a:lnT>
                      <a:noFill/>
                    </a:lnT>
                    <a:lnB>
                      <a:noFill/>
                    </a:lnB>
                    <a:solidFill>
                      <a:srgbClr val="D9D9D9"/>
                    </a:solidFill>
                  </a:tcPr>
                </a:tc>
                <a:tc>
                  <a:txBody>
                    <a:bodyPr/>
                    <a:lstStyle/>
                    <a:p>
                      <a:pPr algn="l" rtl="0" fontAlgn="base"/>
                      <a:r>
                        <a:rPr lang="en-US" sz="1100" b="0" i="0">
                          <a:effectLst/>
                          <a:latin typeface="Calibri" panose="020F0502020204030204" pitchFamily="34" charset="0"/>
                        </a:rPr>
                        <a:t>No. Selected </a:t>
                      </a:r>
                      <a:endParaRPr lang="en-US" b="0" i="0">
                        <a:effectLst/>
                      </a:endParaRPr>
                    </a:p>
                  </a:txBody>
                  <a:tcPr>
                    <a:lnL>
                      <a:noFill/>
                    </a:lnL>
                    <a:lnR>
                      <a:noFill/>
                    </a:lnR>
                    <a:lnT>
                      <a:noFill/>
                    </a:lnT>
                    <a:lnB>
                      <a:noFill/>
                    </a:lnB>
                    <a:solidFill>
                      <a:srgbClr val="D9D9D9"/>
                    </a:solidFill>
                  </a:tcPr>
                </a:tc>
                <a:tc>
                  <a:txBody>
                    <a:bodyPr/>
                    <a:lstStyle/>
                    <a:p>
                      <a:pPr algn="l" rtl="0" fontAlgn="base"/>
                      <a:r>
                        <a:rPr lang="en-US" sz="1100" b="0" i="0">
                          <a:effectLst/>
                          <a:latin typeface="Calibri" panose="020F0502020204030204" pitchFamily="34" charset="0"/>
                        </a:rPr>
                        <a:t>Normalized number  </a:t>
                      </a:r>
                      <a:endParaRPr lang="en-US" b="0" i="0">
                        <a:effectLst/>
                      </a:endParaRPr>
                    </a:p>
                  </a:txBody>
                  <a:tcPr>
                    <a:lnL>
                      <a:noFill/>
                    </a:lnL>
                    <a:lnR>
                      <a:noFill/>
                    </a:lnR>
                    <a:lnT>
                      <a:noFill/>
                    </a:lnT>
                    <a:lnB>
                      <a:noFill/>
                    </a:lnB>
                    <a:solidFill>
                      <a:srgbClr val="D9D9D9"/>
                    </a:solidFill>
                  </a:tcPr>
                </a:tc>
                <a:tc>
                  <a:txBody>
                    <a:bodyPr/>
                    <a:lstStyle/>
                    <a:p>
                      <a:pPr algn="l" rtl="0" fontAlgn="base"/>
                      <a:r>
                        <a:rPr lang="en-US" sz="1100" b="0" i="0">
                          <a:effectLst/>
                          <a:latin typeface="Calibri" panose="020F0502020204030204" pitchFamily="34" charset="0"/>
                        </a:rPr>
                        <a:t>Comments </a:t>
                      </a:r>
                      <a:endParaRPr lang="en-US" b="0" i="0">
                        <a:effectLst/>
                      </a:endParaRPr>
                    </a:p>
                  </a:txBody>
                  <a:tcPr>
                    <a:lnL>
                      <a:noFill/>
                    </a:lnL>
                    <a:lnR>
                      <a:noFill/>
                    </a:lnR>
                    <a:lnT>
                      <a:noFill/>
                    </a:lnT>
                    <a:lnB>
                      <a:noFill/>
                    </a:lnB>
                    <a:solidFill>
                      <a:srgbClr val="D9D9D9"/>
                    </a:solidFill>
                  </a:tcPr>
                </a:tc>
                <a:extLst>
                  <a:ext uri="{0D108BD9-81ED-4DB2-BD59-A6C34878D82A}">
                    <a16:rowId xmlns:a16="http://schemas.microsoft.com/office/drawing/2014/main" val="4278139975"/>
                  </a:ext>
                </a:extLst>
              </a:tr>
              <a:tr h="0">
                <a:tc>
                  <a:txBody>
                    <a:bodyPr/>
                    <a:lstStyle/>
                    <a:p>
                      <a:pPr algn="ctr" rtl="0" fontAlgn="base"/>
                      <a:r>
                        <a:rPr lang="en-US" sz="1100" b="0" i="0">
                          <a:effectLst/>
                          <a:latin typeface="Calibri" panose="020F0502020204030204" pitchFamily="34" charset="0"/>
                        </a:rPr>
                        <a:t>Zoom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5 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3 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Zoom has better features than MS Teams </a:t>
                      </a:r>
                      <a:endParaRPr lang="en-US" b="0" i="0">
                        <a:effectLst/>
                      </a:endParaRPr>
                    </a:p>
                    <a:p>
                      <a:pPr algn="l" rtl="0" fontAlgn="base"/>
                      <a:r>
                        <a:rPr lang="en-US" sz="1100" b="0" i="0">
                          <a:effectLst/>
                          <a:latin typeface="Calibri" panose="020F0502020204030204" pitchFamily="34" charset="0"/>
                        </a:rPr>
                        <a:t>It is easy to use, enables screen sharing, pools, breakout rooms, chat, raising hand option, easy access etc. </a:t>
                      </a:r>
                      <a:endParaRPr lang="en-US" b="0" i="0">
                        <a:effectLst/>
                      </a:endParaRPr>
                    </a:p>
                  </a:txBody>
                  <a:tcPr>
                    <a:lnL>
                      <a:noFill/>
                    </a:lnL>
                    <a:lnR>
                      <a:noFill/>
                    </a:lnR>
                    <a:lnT>
                      <a:noFill/>
                    </a:lnT>
                    <a:lnB>
                      <a:noFill/>
                    </a:lnB>
                  </a:tcPr>
                </a:tc>
                <a:extLst>
                  <a:ext uri="{0D108BD9-81ED-4DB2-BD59-A6C34878D82A}">
                    <a16:rowId xmlns:a16="http://schemas.microsoft.com/office/drawing/2014/main" val="3157791437"/>
                  </a:ext>
                </a:extLst>
              </a:tr>
              <a:tr h="0">
                <a:tc>
                  <a:txBody>
                    <a:bodyPr/>
                    <a:lstStyle/>
                    <a:p>
                      <a:pPr algn="ctr" rtl="0" fontAlgn="base"/>
                      <a:r>
                        <a:rPr lang="en-US" sz="1100" b="0" i="0">
                          <a:effectLst/>
                          <a:latin typeface="Calibri" panose="020F0502020204030204" pitchFamily="34" charset="0"/>
                        </a:rPr>
                        <a:t>Microsoft Teams (MS Teams)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3 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3 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University restriction –MS Teams  </a:t>
                      </a:r>
                      <a:endParaRPr lang="en-US" b="0" i="0">
                        <a:effectLst/>
                      </a:endParaRPr>
                    </a:p>
                    <a:p>
                      <a:pPr algn="l" rtl="0" fontAlgn="base"/>
                      <a:r>
                        <a:rPr lang="en-US" sz="1100" b="0" i="0">
                          <a:effectLst/>
                          <a:latin typeface="Calibri" panose="020F0502020204030204" pitchFamily="34" charset="0"/>
                        </a:rPr>
                        <a:t>Teams in use but would like to use Zoom or even better BigBlueButton or Jitsi due to Moodle integration </a:t>
                      </a:r>
                      <a:endParaRPr lang="en-US" b="0" i="0">
                        <a:effectLst/>
                      </a:endParaRPr>
                    </a:p>
                  </a:txBody>
                  <a:tcPr>
                    <a:lnL>
                      <a:noFill/>
                    </a:lnL>
                    <a:lnR>
                      <a:noFill/>
                    </a:lnR>
                    <a:lnT>
                      <a:noFill/>
                    </a:lnT>
                    <a:lnB>
                      <a:noFill/>
                    </a:lnB>
                  </a:tcPr>
                </a:tc>
                <a:extLst>
                  <a:ext uri="{0D108BD9-81ED-4DB2-BD59-A6C34878D82A}">
                    <a16:rowId xmlns:a16="http://schemas.microsoft.com/office/drawing/2014/main" val="1876131888"/>
                  </a:ext>
                </a:extLst>
              </a:tr>
              <a:tr h="0">
                <a:tc>
                  <a:txBody>
                    <a:bodyPr/>
                    <a:lstStyle/>
                    <a:p>
                      <a:pPr algn="ctr" rtl="0" fontAlgn="base"/>
                      <a:r>
                        <a:rPr lang="en-US" sz="1100" b="0" i="0">
                          <a:effectLst/>
                          <a:latin typeface="Calibri" panose="020F0502020204030204" pitchFamily="34" charset="0"/>
                        </a:rPr>
                        <a:t>BigBlueButton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1 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1 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Pro: easy to use, no installation needed; Con: just for meetings, no folder sharing possibility  </a:t>
                      </a:r>
                      <a:endParaRPr lang="en-US" b="0" i="0">
                        <a:effectLst/>
                      </a:endParaRPr>
                    </a:p>
                  </a:txBody>
                  <a:tcPr>
                    <a:lnL>
                      <a:noFill/>
                    </a:lnL>
                    <a:lnR>
                      <a:noFill/>
                    </a:lnR>
                    <a:lnT>
                      <a:noFill/>
                    </a:lnT>
                    <a:lnB>
                      <a:noFill/>
                    </a:lnB>
                  </a:tcPr>
                </a:tc>
                <a:extLst>
                  <a:ext uri="{0D108BD9-81ED-4DB2-BD59-A6C34878D82A}">
                    <a16:rowId xmlns:a16="http://schemas.microsoft.com/office/drawing/2014/main" val="3678740475"/>
                  </a:ext>
                </a:extLst>
              </a:tr>
              <a:tr h="0">
                <a:tc>
                  <a:txBody>
                    <a:bodyPr/>
                    <a:lstStyle/>
                    <a:p>
                      <a:pPr algn="ctr" rtl="0" fontAlgn="base"/>
                      <a:r>
                        <a:rPr lang="en-US" sz="1100" b="0" i="0">
                          <a:effectLst/>
                          <a:latin typeface="Calibri" panose="020F0502020204030204" pitchFamily="34" charset="0"/>
                        </a:rPr>
                        <a:t>Others </a:t>
                      </a:r>
                      <a:endParaRPr lang="en-US" b="0" i="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ctr" rtl="0" fontAlgn="base"/>
                      <a:r>
                        <a:rPr lang="en-US" sz="1100" b="0" i="0">
                          <a:effectLst/>
                          <a:latin typeface="Calibri" panose="020F0502020204030204" pitchFamily="34" charset="0"/>
                        </a:rPr>
                        <a:t>1 </a:t>
                      </a:r>
                      <a:endParaRPr lang="en-US" b="0" i="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ctr" rtl="0" fontAlgn="base"/>
                      <a:r>
                        <a:rPr lang="en-US" sz="1100" b="0" i="0">
                          <a:effectLst/>
                          <a:latin typeface="Calibri" panose="020F0502020204030204" pitchFamily="34" charset="0"/>
                        </a:rPr>
                        <a:t>1 </a:t>
                      </a:r>
                      <a:endParaRPr lang="en-US" b="0" i="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Collaborate: University uses it in Moodle, but also MS Teams is in use </a:t>
                      </a:r>
                      <a:endParaRPr lang="en-US" b="0" i="0" dirty="0">
                        <a:effectLst/>
                      </a:endParaRPr>
                    </a:p>
                  </a:txBody>
                  <a:tcPr>
                    <a:lnL>
                      <a:noFill/>
                    </a:lnL>
                    <a:lnR>
                      <a:noFill/>
                    </a:lnR>
                    <a:lnT>
                      <a:noFill/>
                    </a:lnT>
                    <a:lnB w="762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72913950"/>
                  </a:ext>
                </a:extLst>
              </a:tr>
            </a:tbl>
          </a:graphicData>
        </a:graphic>
      </p:graphicFrame>
      <p:graphicFrame>
        <p:nvGraphicFramePr>
          <p:cNvPr id="29" name="Tabelle 28"/>
          <p:cNvGraphicFramePr>
            <a:graphicFrameLocks noGrp="1"/>
          </p:cNvGraphicFramePr>
          <p:nvPr>
            <p:extLst>
              <p:ext uri="{D42A27DB-BD31-4B8C-83A1-F6EECF244321}">
                <p14:modId xmlns:p14="http://schemas.microsoft.com/office/powerpoint/2010/main" val="1710912377"/>
              </p:ext>
            </p:extLst>
          </p:nvPr>
        </p:nvGraphicFramePr>
        <p:xfrm>
          <a:off x="23304681" y="11652286"/>
          <a:ext cx="4168140" cy="4343400"/>
        </p:xfrm>
        <a:graphic>
          <a:graphicData uri="http://schemas.openxmlformats.org/drawingml/2006/table">
            <a:tbl>
              <a:tblPr/>
              <a:tblGrid>
                <a:gridCol w="1219200">
                  <a:extLst>
                    <a:ext uri="{9D8B030D-6E8A-4147-A177-3AD203B41FA5}">
                      <a16:colId xmlns:a16="http://schemas.microsoft.com/office/drawing/2014/main" val="629179212"/>
                    </a:ext>
                  </a:extLst>
                </a:gridCol>
                <a:gridCol w="502920">
                  <a:extLst>
                    <a:ext uri="{9D8B030D-6E8A-4147-A177-3AD203B41FA5}">
                      <a16:colId xmlns:a16="http://schemas.microsoft.com/office/drawing/2014/main" val="3976891002"/>
                    </a:ext>
                  </a:extLst>
                </a:gridCol>
                <a:gridCol w="2446020">
                  <a:extLst>
                    <a:ext uri="{9D8B030D-6E8A-4147-A177-3AD203B41FA5}">
                      <a16:colId xmlns:a16="http://schemas.microsoft.com/office/drawing/2014/main" val="2131828419"/>
                    </a:ext>
                  </a:extLst>
                </a:gridCol>
              </a:tblGrid>
              <a:tr h="0">
                <a:tc>
                  <a:txBody>
                    <a:bodyPr/>
                    <a:lstStyle/>
                    <a:p>
                      <a:pPr algn="l" rtl="0" fontAlgn="base"/>
                      <a:r>
                        <a:rPr lang="en-US" sz="1100" b="0" i="0">
                          <a:effectLst/>
                          <a:latin typeface="Calibri" panose="020F0502020204030204" pitchFamily="34" charset="0"/>
                        </a:rPr>
                        <a:t>Key Features in virtual classroom </a:t>
                      </a:r>
                      <a:endParaRPr lang="en-US" b="0" i="0">
                        <a:effectLst/>
                      </a:endParaRPr>
                    </a:p>
                  </a:txBody>
                  <a:tcPr>
                    <a:lnL>
                      <a:noFill/>
                    </a:lnL>
                    <a:lnR>
                      <a:noFill/>
                    </a:lnR>
                    <a:lnT>
                      <a:noFill/>
                    </a:lnT>
                    <a:lnB>
                      <a:noFill/>
                    </a:lnB>
                    <a:solidFill>
                      <a:srgbClr val="D9D9D9"/>
                    </a:solidFill>
                  </a:tcPr>
                </a:tc>
                <a:tc>
                  <a:txBody>
                    <a:bodyPr/>
                    <a:lstStyle/>
                    <a:p>
                      <a:pPr algn="l" rtl="0" fontAlgn="base"/>
                      <a:r>
                        <a:rPr lang="en-US" sz="1100" b="0" i="0">
                          <a:effectLst/>
                          <a:latin typeface="Calibri" panose="020F0502020204030204" pitchFamily="34" charset="0"/>
                        </a:rPr>
                        <a:t>No. Selected </a:t>
                      </a:r>
                      <a:endParaRPr lang="en-US" b="0" i="0">
                        <a:effectLst/>
                      </a:endParaRPr>
                    </a:p>
                  </a:txBody>
                  <a:tcPr>
                    <a:lnL>
                      <a:noFill/>
                    </a:lnL>
                    <a:lnR>
                      <a:noFill/>
                    </a:lnR>
                    <a:lnT>
                      <a:noFill/>
                    </a:lnT>
                    <a:lnB>
                      <a:noFill/>
                    </a:lnB>
                    <a:solidFill>
                      <a:srgbClr val="D9D9D9"/>
                    </a:solidFill>
                  </a:tcPr>
                </a:tc>
                <a:tc>
                  <a:txBody>
                    <a:bodyPr/>
                    <a:lstStyle/>
                    <a:p>
                      <a:pPr algn="l" rtl="0" fontAlgn="base"/>
                      <a:r>
                        <a:rPr lang="en-US" sz="1100" b="0" i="0">
                          <a:effectLst/>
                          <a:latin typeface="Calibri" panose="020F0502020204030204" pitchFamily="34" charset="0"/>
                        </a:rPr>
                        <a:t>Comments </a:t>
                      </a:r>
                      <a:endParaRPr lang="en-US" b="0" i="0">
                        <a:effectLst/>
                      </a:endParaRPr>
                    </a:p>
                  </a:txBody>
                  <a:tcPr>
                    <a:lnL>
                      <a:noFill/>
                    </a:lnL>
                    <a:lnR>
                      <a:noFill/>
                    </a:lnR>
                    <a:lnT>
                      <a:noFill/>
                    </a:lnT>
                    <a:lnB>
                      <a:noFill/>
                    </a:lnB>
                    <a:solidFill>
                      <a:srgbClr val="D9D9D9"/>
                    </a:solidFill>
                  </a:tcPr>
                </a:tc>
                <a:extLst>
                  <a:ext uri="{0D108BD9-81ED-4DB2-BD59-A6C34878D82A}">
                    <a16:rowId xmlns:a16="http://schemas.microsoft.com/office/drawing/2014/main" val="318017870"/>
                  </a:ext>
                </a:extLst>
              </a:tr>
              <a:tr h="0">
                <a:tc>
                  <a:txBody>
                    <a:bodyPr/>
                    <a:lstStyle/>
                    <a:p>
                      <a:pPr algn="ctr" rtl="0" fontAlgn="base"/>
                      <a:r>
                        <a:rPr lang="en-US" sz="1100" b="0" i="0">
                          <a:effectLst/>
                          <a:latin typeface="Calibri" panose="020F0502020204030204" pitchFamily="34" charset="0"/>
                        </a:rPr>
                        <a:t>Breakout Rooms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9 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Working in small groups is important, sometimes more effective and the students' bond more easily. </a:t>
                      </a:r>
                      <a:endParaRPr lang="en-US" b="0" i="0">
                        <a:effectLst/>
                      </a:endParaRPr>
                    </a:p>
                    <a:p>
                      <a:pPr algn="l" rtl="0" fontAlgn="base"/>
                      <a:r>
                        <a:rPr lang="en-US" sz="1100" b="0" i="0">
                          <a:effectLst/>
                          <a:latin typeface="Calibri" panose="020F0502020204030204" pitchFamily="34" charset="0"/>
                        </a:rPr>
                        <a:t>Good for smaller group discussion  </a:t>
                      </a:r>
                      <a:endParaRPr lang="en-US" b="0" i="0">
                        <a:effectLst/>
                      </a:endParaRPr>
                    </a:p>
                  </a:txBody>
                  <a:tcPr>
                    <a:lnL>
                      <a:noFill/>
                    </a:lnL>
                    <a:lnR>
                      <a:noFill/>
                    </a:lnR>
                    <a:lnT>
                      <a:noFill/>
                    </a:lnT>
                    <a:lnB>
                      <a:noFill/>
                    </a:lnB>
                  </a:tcPr>
                </a:tc>
                <a:extLst>
                  <a:ext uri="{0D108BD9-81ED-4DB2-BD59-A6C34878D82A}">
                    <a16:rowId xmlns:a16="http://schemas.microsoft.com/office/drawing/2014/main" val="915063976"/>
                  </a:ext>
                </a:extLst>
              </a:tr>
              <a:tr h="0">
                <a:tc>
                  <a:txBody>
                    <a:bodyPr/>
                    <a:lstStyle/>
                    <a:p>
                      <a:pPr algn="ctr" rtl="0" fontAlgn="base"/>
                      <a:r>
                        <a:rPr lang="en-US" sz="1100" b="0" i="0">
                          <a:effectLst/>
                          <a:latin typeface="Calibri" panose="020F0502020204030204" pitchFamily="34" charset="0"/>
                        </a:rPr>
                        <a:t>Whiteboard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1 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 </a:t>
                      </a:r>
                    </a:p>
                  </a:txBody>
                  <a:tcPr>
                    <a:lnL>
                      <a:noFill/>
                    </a:lnL>
                    <a:lnR>
                      <a:noFill/>
                    </a:lnR>
                    <a:lnT>
                      <a:noFill/>
                    </a:lnT>
                    <a:lnB>
                      <a:noFill/>
                    </a:lnB>
                  </a:tcPr>
                </a:tc>
                <a:extLst>
                  <a:ext uri="{0D108BD9-81ED-4DB2-BD59-A6C34878D82A}">
                    <a16:rowId xmlns:a16="http://schemas.microsoft.com/office/drawing/2014/main" val="1381626889"/>
                  </a:ext>
                </a:extLst>
              </a:tr>
              <a:tr h="0">
                <a:tc>
                  <a:txBody>
                    <a:bodyPr/>
                    <a:lstStyle/>
                    <a:p>
                      <a:pPr algn="ctr" rtl="0" fontAlgn="base"/>
                      <a:r>
                        <a:rPr lang="en-US" sz="1100" b="0" i="0">
                          <a:effectLst/>
                          <a:latin typeface="Calibri" panose="020F0502020204030204" pitchFamily="34" charset="0"/>
                        </a:rPr>
                        <a:t>Polls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4 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Good for motivating discussions after </a:t>
                      </a:r>
                      <a:endParaRPr lang="en-US" b="0" i="0">
                        <a:effectLst/>
                      </a:endParaRPr>
                    </a:p>
                  </a:txBody>
                  <a:tcPr>
                    <a:lnL>
                      <a:noFill/>
                    </a:lnL>
                    <a:lnR>
                      <a:noFill/>
                    </a:lnR>
                    <a:lnT>
                      <a:noFill/>
                    </a:lnT>
                    <a:lnB>
                      <a:noFill/>
                    </a:lnB>
                  </a:tcPr>
                </a:tc>
                <a:extLst>
                  <a:ext uri="{0D108BD9-81ED-4DB2-BD59-A6C34878D82A}">
                    <a16:rowId xmlns:a16="http://schemas.microsoft.com/office/drawing/2014/main" val="3884251767"/>
                  </a:ext>
                </a:extLst>
              </a:tr>
              <a:tr h="0">
                <a:tc>
                  <a:txBody>
                    <a:bodyPr/>
                    <a:lstStyle/>
                    <a:p>
                      <a:pPr algn="ctr" rtl="0" fontAlgn="base"/>
                      <a:r>
                        <a:rPr lang="en-US" sz="1100" b="0" i="0">
                          <a:effectLst/>
                          <a:latin typeface="Calibri" panose="020F0502020204030204" pitchFamily="34" charset="0"/>
                        </a:rPr>
                        <a:t>Recording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7 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Importance depends on what is decided to be done: prepared lectures for students who watch them at their own convenience or have lessons live </a:t>
                      </a:r>
                      <a:endParaRPr lang="en-US" b="0" i="0">
                        <a:effectLst/>
                      </a:endParaRPr>
                    </a:p>
                  </a:txBody>
                  <a:tcPr>
                    <a:lnL>
                      <a:noFill/>
                    </a:lnL>
                    <a:lnR>
                      <a:noFill/>
                    </a:lnR>
                    <a:lnT>
                      <a:noFill/>
                    </a:lnT>
                    <a:lnB>
                      <a:noFill/>
                    </a:lnB>
                  </a:tcPr>
                </a:tc>
                <a:extLst>
                  <a:ext uri="{0D108BD9-81ED-4DB2-BD59-A6C34878D82A}">
                    <a16:rowId xmlns:a16="http://schemas.microsoft.com/office/drawing/2014/main" val="3142343857"/>
                  </a:ext>
                </a:extLst>
              </a:tr>
              <a:tr h="0">
                <a:tc>
                  <a:txBody>
                    <a:bodyPr/>
                    <a:lstStyle/>
                    <a:p>
                      <a:pPr algn="ctr" rtl="0" fontAlgn="base"/>
                      <a:r>
                        <a:rPr lang="en-US" sz="1100" b="0" i="0">
                          <a:effectLst/>
                          <a:latin typeface="Calibri" panose="020F0502020204030204" pitchFamily="34" charset="0"/>
                        </a:rPr>
                        <a:t>Easy access - recordings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1 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 </a:t>
                      </a:r>
                    </a:p>
                  </a:txBody>
                  <a:tcPr>
                    <a:lnL>
                      <a:noFill/>
                    </a:lnL>
                    <a:lnR>
                      <a:noFill/>
                    </a:lnR>
                    <a:lnT>
                      <a:noFill/>
                    </a:lnT>
                    <a:lnB>
                      <a:noFill/>
                    </a:lnB>
                  </a:tcPr>
                </a:tc>
                <a:extLst>
                  <a:ext uri="{0D108BD9-81ED-4DB2-BD59-A6C34878D82A}">
                    <a16:rowId xmlns:a16="http://schemas.microsoft.com/office/drawing/2014/main" val="2415637233"/>
                  </a:ext>
                </a:extLst>
              </a:tr>
              <a:tr h="0">
                <a:tc>
                  <a:txBody>
                    <a:bodyPr/>
                    <a:lstStyle/>
                    <a:p>
                      <a:pPr algn="ctr" rtl="0" fontAlgn="base"/>
                      <a:r>
                        <a:rPr lang="en-US" sz="1100" b="0" i="0">
                          <a:effectLst/>
                          <a:latin typeface="Calibri" panose="020F0502020204030204" pitchFamily="34" charset="0"/>
                        </a:rPr>
                        <a:t>File and screen sharing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10 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Screen sharing is important when giving a lecture and also if students have to prepare something and have to or want to share with others when needed </a:t>
                      </a:r>
                      <a:endParaRPr lang="en-US" b="0" i="0">
                        <a:effectLst/>
                      </a:endParaRPr>
                    </a:p>
                  </a:txBody>
                  <a:tcPr>
                    <a:lnL>
                      <a:noFill/>
                    </a:lnL>
                    <a:lnR>
                      <a:noFill/>
                    </a:lnR>
                    <a:lnT>
                      <a:noFill/>
                    </a:lnT>
                    <a:lnB>
                      <a:noFill/>
                    </a:lnB>
                  </a:tcPr>
                </a:tc>
                <a:extLst>
                  <a:ext uri="{0D108BD9-81ED-4DB2-BD59-A6C34878D82A}">
                    <a16:rowId xmlns:a16="http://schemas.microsoft.com/office/drawing/2014/main" val="1325062992"/>
                  </a:ext>
                </a:extLst>
              </a:tr>
              <a:tr h="0">
                <a:tc>
                  <a:txBody>
                    <a:bodyPr/>
                    <a:lstStyle/>
                    <a:p>
                      <a:pPr algn="ctr" rtl="0" fontAlgn="base"/>
                      <a:r>
                        <a:rPr lang="en-US" sz="1100" b="0" i="0">
                          <a:effectLst/>
                          <a:latin typeface="Calibri" panose="020F0502020204030204" pitchFamily="34" charset="0"/>
                        </a:rPr>
                        <a:t>Audio sharing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4 </a:t>
                      </a:r>
                      <a:endParaRPr lang="en-US" b="0" i="0">
                        <a:effectLst/>
                      </a:endParaRPr>
                    </a:p>
                  </a:txBody>
                  <a:tcPr>
                    <a:lnL>
                      <a:noFill/>
                    </a:lnL>
                    <a:lnR>
                      <a:noFill/>
                    </a:lnR>
                    <a:lnT>
                      <a:noFill/>
                    </a:lnT>
                    <a:lnB>
                      <a:noFill/>
                    </a:lnB>
                  </a:tcPr>
                </a:tc>
                <a:tc>
                  <a:txBody>
                    <a:bodyPr/>
                    <a:lstStyle/>
                    <a:p>
                      <a:pPr algn="l" rtl="0" fontAlgn="base"/>
                      <a:r>
                        <a:rPr lang="en-US" sz="1100" b="0" i="0">
                          <a:effectLst/>
                          <a:latin typeface="Calibri" panose="020F0502020204030204" pitchFamily="34" charset="0"/>
                        </a:rPr>
                        <a:t> </a:t>
                      </a:r>
                    </a:p>
                  </a:txBody>
                  <a:tcPr>
                    <a:lnL>
                      <a:noFill/>
                    </a:lnL>
                    <a:lnR>
                      <a:noFill/>
                    </a:lnR>
                    <a:lnT>
                      <a:noFill/>
                    </a:lnT>
                    <a:lnB>
                      <a:noFill/>
                    </a:lnB>
                  </a:tcPr>
                </a:tc>
                <a:extLst>
                  <a:ext uri="{0D108BD9-81ED-4DB2-BD59-A6C34878D82A}">
                    <a16:rowId xmlns:a16="http://schemas.microsoft.com/office/drawing/2014/main" val="134710968"/>
                  </a:ext>
                </a:extLst>
              </a:tr>
              <a:tr h="0">
                <a:tc>
                  <a:txBody>
                    <a:bodyPr/>
                    <a:lstStyle/>
                    <a:p>
                      <a:pPr algn="ctr" rtl="0" fontAlgn="base"/>
                      <a:r>
                        <a:rPr lang="en-US" sz="1100" b="0" i="0">
                          <a:effectLst/>
                          <a:latin typeface="Calibri" panose="020F0502020204030204" pitchFamily="34" charset="0"/>
                        </a:rPr>
                        <a:t>Quick reaction </a:t>
                      </a:r>
                      <a:endParaRPr lang="en-US" b="0" i="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ctr" rtl="0" fontAlgn="base"/>
                      <a:r>
                        <a:rPr lang="en-US" sz="1100" b="0" i="0">
                          <a:effectLst/>
                          <a:latin typeface="Calibri" panose="020F0502020204030204" pitchFamily="34" charset="0"/>
                        </a:rPr>
                        <a:t>2 </a:t>
                      </a:r>
                      <a:endParaRPr lang="en-US" b="0" i="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 </a:t>
                      </a:r>
                    </a:p>
                  </a:txBody>
                  <a:tcPr>
                    <a:lnL>
                      <a:noFill/>
                    </a:lnL>
                    <a:lnR>
                      <a:noFill/>
                    </a:lnR>
                    <a:lnT>
                      <a:noFill/>
                    </a:lnT>
                    <a:lnB w="762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47006357"/>
                  </a:ext>
                </a:extLst>
              </a:tr>
            </a:tbl>
          </a:graphicData>
        </a:graphic>
      </p:graphicFrame>
      <p:graphicFrame>
        <p:nvGraphicFramePr>
          <p:cNvPr id="30" name="Tabelle 29"/>
          <p:cNvGraphicFramePr>
            <a:graphicFrameLocks noGrp="1"/>
          </p:cNvGraphicFramePr>
          <p:nvPr>
            <p:extLst>
              <p:ext uri="{D42A27DB-BD31-4B8C-83A1-F6EECF244321}">
                <p14:modId xmlns:p14="http://schemas.microsoft.com/office/powerpoint/2010/main" val="1332363156"/>
              </p:ext>
            </p:extLst>
          </p:nvPr>
        </p:nvGraphicFramePr>
        <p:xfrm>
          <a:off x="17367813" y="14624086"/>
          <a:ext cx="4191000" cy="1371600"/>
        </p:xfrm>
        <a:graphic>
          <a:graphicData uri="http://schemas.openxmlformats.org/drawingml/2006/table">
            <a:tbl>
              <a:tblPr/>
              <a:tblGrid>
                <a:gridCol w="2484120">
                  <a:extLst>
                    <a:ext uri="{9D8B030D-6E8A-4147-A177-3AD203B41FA5}">
                      <a16:colId xmlns:a16="http://schemas.microsoft.com/office/drawing/2014/main" val="3514745000"/>
                    </a:ext>
                  </a:extLst>
                </a:gridCol>
                <a:gridCol w="678180">
                  <a:extLst>
                    <a:ext uri="{9D8B030D-6E8A-4147-A177-3AD203B41FA5}">
                      <a16:colId xmlns:a16="http://schemas.microsoft.com/office/drawing/2014/main" val="879433761"/>
                    </a:ext>
                  </a:extLst>
                </a:gridCol>
                <a:gridCol w="1028700">
                  <a:extLst>
                    <a:ext uri="{9D8B030D-6E8A-4147-A177-3AD203B41FA5}">
                      <a16:colId xmlns:a16="http://schemas.microsoft.com/office/drawing/2014/main" val="3144296899"/>
                    </a:ext>
                  </a:extLst>
                </a:gridCol>
              </a:tblGrid>
              <a:tr h="0">
                <a:tc>
                  <a:txBody>
                    <a:bodyPr/>
                    <a:lstStyle/>
                    <a:p>
                      <a:pPr algn="ctr" rtl="0" fontAlgn="base"/>
                      <a:r>
                        <a:rPr lang="en-US" sz="1100" b="0" i="0">
                          <a:effectLst/>
                          <a:latin typeface="Calibri" panose="020F0502020204030204" pitchFamily="34" charset="0"/>
                        </a:rPr>
                        <a:t>Plagiarism detection system </a:t>
                      </a:r>
                      <a:endParaRPr lang="en-US" b="0" i="0">
                        <a:effectLst/>
                      </a:endParaRPr>
                    </a:p>
                  </a:txBody>
                  <a:tcPr>
                    <a:lnL>
                      <a:noFill/>
                    </a:lnL>
                    <a:lnR>
                      <a:noFill/>
                    </a:lnR>
                    <a:lnT>
                      <a:noFill/>
                    </a:lnT>
                    <a:lnB>
                      <a:noFill/>
                    </a:lnB>
                    <a:solidFill>
                      <a:srgbClr val="D9D9D9"/>
                    </a:solidFill>
                  </a:tcPr>
                </a:tc>
                <a:tc>
                  <a:txBody>
                    <a:bodyPr/>
                    <a:lstStyle/>
                    <a:p>
                      <a:pPr algn="l" rtl="0" fontAlgn="base"/>
                      <a:r>
                        <a:rPr lang="en-US" sz="1100" b="0" i="0">
                          <a:effectLst/>
                          <a:latin typeface="Calibri" panose="020F0502020204030204" pitchFamily="34" charset="0"/>
                        </a:rPr>
                        <a:t>No. Selected </a:t>
                      </a:r>
                      <a:endParaRPr lang="en-US" b="0" i="0">
                        <a:effectLst/>
                      </a:endParaRPr>
                    </a:p>
                  </a:txBody>
                  <a:tcPr>
                    <a:lnL>
                      <a:noFill/>
                    </a:lnL>
                    <a:lnR>
                      <a:noFill/>
                    </a:lnR>
                    <a:lnT>
                      <a:noFill/>
                    </a:lnT>
                    <a:lnB>
                      <a:noFill/>
                    </a:lnB>
                    <a:solidFill>
                      <a:srgbClr val="D9D9D9"/>
                    </a:solidFill>
                  </a:tcPr>
                </a:tc>
                <a:tc>
                  <a:txBody>
                    <a:bodyPr/>
                    <a:lstStyle/>
                    <a:p>
                      <a:pPr algn="l" rtl="0" fontAlgn="base"/>
                      <a:r>
                        <a:rPr lang="en-US" sz="1100" b="0" i="0">
                          <a:effectLst/>
                          <a:latin typeface="Calibri" panose="020F0502020204030204" pitchFamily="34" charset="0"/>
                        </a:rPr>
                        <a:t>Normalized number  </a:t>
                      </a:r>
                      <a:endParaRPr lang="en-US" b="0" i="0">
                        <a:effectLst/>
                      </a:endParaRPr>
                    </a:p>
                  </a:txBody>
                  <a:tcPr>
                    <a:lnL>
                      <a:noFill/>
                    </a:lnL>
                    <a:lnR>
                      <a:noFill/>
                    </a:lnR>
                    <a:lnT>
                      <a:noFill/>
                    </a:lnT>
                    <a:lnB>
                      <a:noFill/>
                    </a:lnB>
                    <a:solidFill>
                      <a:srgbClr val="D9D9D9"/>
                    </a:solidFill>
                  </a:tcPr>
                </a:tc>
                <a:extLst>
                  <a:ext uri="{0D108BD9-81ED-4DB2-BD59-A6C34878D82A}">
                    <a16:rowId xmlns:a16="http://schemas.microsoft.com/office/drawing/2014/main" val="3404030508"/>
                  </a:ext>
                </a:extLst>
              </a:tr>
              <a:tr h="0">
                <a:tc>
                  <a:txBody>
                    <a:bodyPr/>
                    <a:lstStyle/>
                    <a:p>
                      <a:pPr algn="ctr" rtl="0" fontAlgn="base"/>
                      <a:r>
                        <a:rPr lang="en-US" sz="1100" b="0" i="0">
                          <a:effectLst/>
                          <a:latin typeface="Calibri" panose="020F0502020204030204" pitchFamily="34" charset="0"/>
                        </a:rPr>
                        <a:t>Turnitin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7 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4 </a:t>
                      </a:r>
                      <a:endParaRPr lang="en-US" b="0" i="0">
                        <a:effectLst/>
                      </a:endParaRPr>
                    </a:p>
                  </a:txBody>
                  <a:tcPr>
                    <a:lnL>
                      <a:noFill/>
                    </a:lnL>
                    <a:lnR>
                      <a:noFill/>
                    </a:lnR>
                    <a:lnT>
                      <a:noFill/>
                    </a:lnT>
                    <a:lnB>
                      <a:noFill/>
                    </a:lnB>
                  </a:tcPr>
                </a:tc>
                <a:extLst>
                  <a:ext uri="{0D108BD9-81ED-4DB2-BD59-A6C34878D82A}">
                    <a16:rowId xmlns:a16="http://schemas.microsoft.com/office/drawing/2014/main" val="2797214201"/>
                  </a:ext>
                </a:extLst>
              </a:tr>
              <a:tr h="0">
                <a:tc>
                  <a:txBody>
                    <a:bodyPr/>
                    <a:lstStyle/>
                    <a:p>
                      <a:pPr algn="ctr" rtl="0" fontAlgn="base"/>
                      <a:r>
                        <a:rPr lang="en-US" sz="1100" b="0" i="0">
                          <a:effectLst/>
                          <a:latin typeface="Calibri" panose="020F0502020204030204" pitchFamily="34" charset="0"/>
                        </a:rPr>
                        <a:t>Urkund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2 </a:t>
                      </a:r>
                      <a:endParaRPr lang="en-US" b="0" i="0">
                        <a:effectLst/>
                      </a:endParaRPr>
                    </a:p>
                  </a:txBody>
                  <a:tcPr>
                    <a:lnL>
                      <a:noFill/>
                    </a:lnL>
                    <a:lnR>
                      <a:noFill/>
                    </a:lnR>
                    <a:lnT>
                      <a:noFill/>
                    </a:lnT>
                    <a:lnB>
                      <a:noFill/>
                    </a:lnB>
                  </a:tcPr>
                </a:tc>
                <a:tc>
                  <a:txBody>
                    <a:bodyPr/>
                    <a:lstStyle/>
                    <a:p>
                      <a:pPr algn="ctr" rtl="0" fontAlgn="base"/>
                      <a:r>
                        <a:rPr lang="en-US" sz="1100" b="0" i="0">
                          <a:effectLst/>
                          <a:latin typeface="Calibri" panose="020F0502020204030204" pitchFamily="34" charset="0"/>
                        </a:rPr>
                        <a:t>2 </a:t>
                      </a:r>
                      <a:endParaRPr lang="en-US" b="0" i="0">
                        <a:effectLst/>
                      </a:endParaRPr>
                    </a:p>
                  </a:txBody>
                  <a:tcPr>
                    <a:lnL>
                      <a:noFill/>
                    </a:lnL>
                    <a:lnR>
                      <a:noFill/>
                    </a:lnR>
                    <a:lnT>
                      <a:noFill/>
                    </a:lnT>
                    <a:lnB>
                      <a:noFill/>
                    </a:lnB>
                  </a:tcPr>
                </a:tc>
                <a:extLst>
                  <a:ext uri="{0D108BD9-81ED-4DB2-BD59-A6C34878D82A}">
                    <a16:rowId xmlns:a16="http://schemas.microsoft.com/office/drawing/2014/main" val="3314318985"/>
                  </a:ext>
                </a:extLst>
              </a:tr>
              <a:tr h="0">
                <a:tc>
                  <a:txBody>
                    <a:bodyPr/>
                    <a:lstStyle/>
                    <a:p>
                      <a:pPr algn="ctr" rtl="0" fontAlgn="base"/>
                      <a:r>
                        <a:rPr lang="en-US" sz="1100" b="0" i="0">
                          <a:effectLst/>
                          <a:latin typeface="Calibri" panose="020F0502020204030204" pitchFamily="34" charset="0"/>
                        </a:rPr>
                        <a:t>Unknown </a:t>
                      </a:r>
                      <a:endParaRPr lang="en-US" b="0" i="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ctr" rtl="0" fontAlgn="base"/>
                      <a:r>
                        <a:rPr lang="en-US" sz="1100" b="0" i="0">
                          <a:effectLst/>
                          <a:latin typeface="Calibri" panose="020F0502020204030204" pitchFamily="34" charset="0"/>
                        </a:rPr>
                        <a:t>2 </a:t>
                      </a:r>
                      <a:endParaRPr lang="en-US" b="0" i="0">
                        <a:effectLst/>
                      </a:endParaRPr>
                    </a:p>
                  </a:txBody>
                  <a:tcPr>
                    <a:lnL>
                      <a:noFill/>
                    </a:lnL>
                    <a:lnR>
                      <a:noFill/>
                    </a:lnR>
                    <a:lnT>
                      <a:noFill/>
                    </a:lnT>
                    <a:lnB w="7620" cap="flat" cmpd="sng" algn="ctr">
                      <a:solidFill>
                        <a:srgbClr val="D9D9D9"/>
                      </a:solidFill>
                      <a:prstDash val="solid"/>
                      <a:round/>
                      <a:headEnd type="none" w="med" len="med"/>
                      <a:tailEnd type="none" w="med" len="med"/>
                    </a:lnB>
                  </a:tcPr>
                </a:tc>
                <a:tc>
                  <a:txBody>
                    <a:bodyPr/>
                    <a:lstStyle/>
                    <a:p>
                      <a:pPr algn="ctr" rtl="0" fontAlgn="base"/>
                      <a:r>
                        <a:rPr lang="en-US" sz="1100" b="0" i="0" dirty="0">
                          <a:effectLst/>
                          <a:latin typeface="Calibri" panose="020F0502020204030204" pitchFamily="34" charset="0"/>
                        </a:rPr>
                        <a:t>0 </a:t>
                      </a:r>
                      <a:endParaRPr lang="en-US" b="0" i="0" dirty="0">
                        <a:effectLst/>
                      </a:endParaRPr>
                    </a:p>
                  </a:txBody>
                  <a:tcPr>
                    <a:lnL>
                      <a:noFill/>
                    </a:lnL>
                    <a:lnR>
                      <a:noFill/>
                    </a:lnR>
                    <a:lnT>
                      <a:noFill/>
                    </a:lnT>
                    <a:lnB w="762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212411791"/>
                  </a:ext>
                </a:extLst>
              </a:tr>
            </a:tbl>
          </a:graphicData>
        </a:graphic>
      </p:graphicFrame>
      <p:grpSp>
        <p:nvGrpSpPr>
          <p:cNvPr id="32" name="Gruppieren 31"/>
          <p:cNvGrpSpPr/>
          <p:nvPr/>
        </p:nvGrpSpPr>
        <p:grpSpPr>
          <a:xfrm>
            <a:off x="16736042" y="17477539"/>
            <a:ext cx="12656459" cy="10252978"/>
            <a:chOff x="16612544" y="26283564"/>
            <a:chExt cx="12001500" cy="11668381"/>
          </a:xfrm>
        </p:grpSpPr>
        <p:sp>
          <p:nvSpPr>
            <p:cNvPr id="14" name="Rechteck 13"/>
            <p:cNvSpPr/>
            <p:nvPr/>
          </p:nvSpPr>
          <p:spPr>
            <a:xfrm>
              <a:off x="16612544" y="26283564"/>
              <a:ext cx="12001500" cy="11668381"/>
            </a:xfrm>
            <a:prstGeom prst="rect">
              <a:avLst/>
            </a:prstGeom>
            <a:noFill/>
            <a:ln>
              <a:solidFill>
                <a:srgbClr val="2032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16688744" y="26283564"/>
              <a:ext cx="11849100" cy="9997507"/>
            </a:xfrm>
            <a:prstGeom prst="rect">
              <a:avLst/>
            </a:prstGeom>
          </p:spPr>
          <p:txBody>
            <a:bodyPr wrap="square">
              <a:spAutoFit/>
            </a:bodyPr>
            <a:lstStyle/>
            <a:p>
              <a:pPr fontAlgn="base"/>
              <a:endParaRPr lang="en-US" sz="2400" b="1" cap="all" dirty="0">
                <a:solidFill>
                  <a:srgbClr val="1D3075"/>
                </a:solidFill>
                <a:latin typeface="Calibri" panose="020F0502020204030204" pitchFamily="34" charset="0"/>
              </a:endParaRPr>
            </a:p>
            <a:p>
              <a:pPr fontAlgn="base"/>
              <a:r>
                <a:rPr lang="en-US" sz="2400" b="1" cap="all" dirty="0">
                  <a:solidFill>
                    <a:srgbClr val="1D3075"/>
                  </a:solidFill>
                  <a:latin typeface="Calibri" panose="020F0502020204030204" pitchFamily="34" charset="0"/>
                </a:rPr>
                <a:t>CONCLUSION</a:t>
              </a:r>
              <a:r>
                <a:rPr lang="en-US" sz="2400" b="1" cap="all" dirty="0">
                  <a:solidFill>
                    <a:srgbClr val="000000"/>
                  </a:solidFill>
                  <a:latin typeface="Calibri" panose="020F0502020204030204" pitchFamily="34" charset="0"/>
                </a:rPr>
                <a:t>  </a:t>
              </a:r>
            </a:p>
            <a:p>
              <a:pPr fontAlgn="base"/>
              <a:endParaRPr lang="en-US" sz="2400" b="1" cap="all" dirty="0">
                <a:solidFill>
                  <a:srgbClr val="000000"/>
                </a:solidFill>
                <a:latin typeface="Calibri" panose="020F0502020204030204" pitchFamily="34" charset="0"/>
              </a:endParaRPr>
            </a:p>
            <a:p>
              <a:pPr algn="just" fontAlgn="base"/>
              <a:r>
                <a:rPr lang="en-US" sz="2400" dirty="0">
                  <a:solidFill>
                    <a:srgbClr val="000000"/>
                  </a:solidFill>
                  <a:latin typeface="Calibri" panose="020F0502020204030204" pitchFamily="34" charset="0"/>
                </a:rPr>
                <a:t>The optimal solution in terms of the primary learning management system (LMS) to be used for the EMMA master program would be for one university to set up an independent server and host the LMS. This would ensure the same layout and structure of online courses for the EMMA students. However, due to a number of reasons (financing, licensing, security, etc.) this may not be a feasible option; thus, a novel concept of connecting the existing LMSs via learning tool interoperability (LTI) connections is being developed, tested, and evaluated. The idea is to establish an architecture where two (or three) universities LMSs function as hubs that host the online courses and ‘publish’ the courses as LTI tools. The basic concept is to adapt existing LTI services to securely connect and exchange data between learning platforms and not just between a learning platform and a learning tool. In this way, users (instructors and students) ‘subscribe’ via the LTI link (in Moodle, ‘External Tool’; in Canvas, ‘External App’) which is provided in a course on their respective university’s LMS to access learning resources and activities located on the host’s LMS .  Roles such as instructors and students defined in the subscriber’s course are automatically transferred to the course on the hub, thus eliminating the need for account creation, role assignment and enrollment of students from seven different universities.  Accounts, privileges, and rights of users are all defined on the individual user’s home university’s LMS and then via the LTI integration between the subscribers’ course and the publisher’s (hub) course, these user properties are easily and securely transferred to the respective courses located on the hub’s LMS. Additionally, with the proper configuration of the hub’s LMS course gradebook, composite marks/grades of the completed course can be automatically transferred back to the subscriber’s LMS course.   </a:t>
              </a:r>
              <a:endParaRPr lang="en-US" sz="2400" dirty="0">
                <a:solidFill>
                  <a:srgbClr val="000000"/>
                </a:solidFill>
                <a:latin typeface="Segoe UI" panose="020B0502040204020203" pitchFamily="34" charset="0"/>
              </a:endParaRPr>
            </a:p>
            <a:p>
              <a:pPr algn="just" fontAlgn="base"/>
              <a:r>
                <a:rPr lang="en-US" sz="2400" dirty="0">
                  <a:solidFill>
                    <a:srgbClr val="000000"/>
                  </a:solidFill>
                  <a:latin typeface="Calibri" panose="020F0502020204030204" pitchFamily="34" charset="0"/>
                </a:rPr>
                <a:t>Initial LTI testing between the Carinthia University of Applied Sciences and the Karelia University of Applied Sciences Moodle platforms has yielded promising results. It is planned to expand the LTI connection to include more universities in the consortium with an emphasis on the non-Moodle platforms.  </a:t>
              </a:r>
              <a:endParaRPr lang="en-US" sz="2400" b="0" i="0" dirty="0">
                <a:solidFill>
                  <a:srgbClr val="000000"/>
                </a:solidFill>
                <a:effectLst/>
                <a:latin typeface="Segoe UI" panose="020B0502040204020203" pitchFamily="34" charset="0"/>
              </a:endParaRPr>
            </a:p>
          </p:txBody>
        </p:sp>
      </p:grpSp>
      <p:sp>
        <p:nvSpPr>
          <p:cNvPr id="37" name="Rechteck 36"/>
          <p:cNvSpPr/>
          <p:nvPr/>
        </p:nvSpPr>
        <p:spPr>
          <a:xfrm>
            <a:off x="16803044" y="7458851"/>
            <a:ext cx="535724" cy="923330"/>
          </a:xfrm>
          <a:prstGeom prst="rect">
            <a:avLst/>
          </a:prstGeom>
          <a:noFill/>
        </p:spPr>
        <p:txBody>
          <a:bodyPr wrap="none" lIns="91440" tIns="45720" rIns="91440" bIns="45720">
            <a:spAutoFit/>
          </a:bodyPr>
          <a:lstStyle/>
          <a:p>
            <a:pPr algn="ctr"/>
            <a:r>
              <a:rPr lang="de-D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p>
        </p:txBody>
      </p:sp>
      <p:sp>
        <p:nvSpPr>
          <p:cNvPr id="38" name="Rechteck 37"/>
          <p:cNvSpPr/>
          <p:nvPr/>
        </p:nvSpPr>
        <p:spPr>
          <a:xfrm>
            <a:off x="22688897" y="7542169"/>
            <a:ext cx="535724" cy="923330"/>
          </a:xfrm>
          <a:prstGeom prst="rect">
            <a:avLst/>
          </a:prstGeom>
          <a:noFill/>
        </p:spPr>
        <p:txBody>
          <a:bodyPr wrap="none" lIns="91440" tIns="45720" rIns="91440" bIns="45720">
            <a:spAutoFit/>
          </a:bodyPr>
          <a:lstStyle/>
          <a:p>
            <a:pPr algn="ctr"/>
            <a:r>
              <a:rPr lang="de-D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p>
        </p:txBody>
      </p:sp>
      <p:sp>
        <p:nvSpPr>
          <p:cNvPr id="39" name="Rechteck 38"/>
          <p:cNvSpPr/>
          <p:nvPr/>
        </p:nvSpPr>
        <p:spPr>
          <a:xfrm>
            <a:off x="16807969" y="9981920"/>
            <a:ext cx="535724" cy="923330"/>
          </a:xfrm>
          <a:prstGeom prst="rect">
            <a:avLst/>
          </a:prstGeom>
          <a:noFill/>
        </p:spPr>
        <p:txBody>
          <a:bodyPr wrap="none" lIns="91440" tIns="45720" rIns="91440" bIns="45720">
            <a:spAutoFit/>
          </a:bodyPr>
          <a:lstStyle/>
          <a:p>
            <a:pPr algn="ctr"/>
            <a:r>
              <a:rPr lang="de-DE"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de-D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0" name="Rechteck 39"/>
          <p:cNvSpPr/>
          <p:nvPr/>
        </p:nvSpPr>
        <p:spPr>
          <a:xfrm>
            <a:off x="22649935" y="11442150"/>
            <a:ext cx="535724" cy="923330"/>
          </a:xfrm>
          <a:prstGeom prst="rect">
            <a:avLst/>
          </a:prstGeom>
          <a:noFill/>
        </p:spPr>
        <p:txBody>
          <a:bodyPr wrap="none" lIns="91440" tIns="45720" rIns="91440" bIns="45720">
            <a:spAutoFit/>
          </a:bodyPr>
          <a:lstStyle/>
          <a:p>
            <a:pPr algn="ctr"/>
            <a:r>
              <a:rPr lang="de-DE"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endParaRPr lang="de-D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2" name="Rechteck 41"/>
          <p:cNvSpPr/>
          <p:nvPr/>
        </p:nvSpPr>
        <p:spPr>
          <a:xfrm>
            <a:off x="16832089" y="14378932"/>
            <a:ext cx="535724" cy="923330"/>
          </a:xfrm>
          <a:prstGeom prst="rect">
            <a:avLst/>
          </a:prstGeom>
          <a:noFill/>
        </p:spPr>
        <p:txBody>
          <a:bodyPr wrap="none" lIns="91440" tIns="45720" rIns="91440" bIns="45720">
            <a:spAutoFit/>
          </a:bodyPr>
          <a:lstStyle/>
          <a:p>
            <a:pPr algn="ctr"/>
            <a:r>
              <a:rPr lang="de-DE"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5</a:t>
            </a:r>
            <a:endParaRPr lang="de-D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5" name="Rechteck 24"/>
          <p:cNvSpPr/>
          <p:nvPr/>
        </p:nvSpPr>
        <p:spPr>
          <a:xfrm>
            <a:off x="3055185" y="21726652"/>
            <a:ext cx="12534974" cy="15604272"/>
          </a:xfrm>
          <a:prstGeom prst="rect">
            <a:avLst/>
          </a:prstGeom>
        </p:spPr>
        <p:txBody>
          <a:bodyPr wrap="square">
            <a:spAutoFit/>
          </a:bodyPr>
          <a:lstStyle/>
          <a:p>
            <a:pPr fontAlgn="base"/>
            <a:endParaRPr lang="en-US" sz="2400" b="1" cap="all" dirty="0">
              <a:solidFill>
                <a:srgbClr val="1D3075"/>
              </a:solidFill>
              <a:latin typeface="Calibri" panose="020F0502020204030204" pitchFamily="34" charset="0"/>
            </a:endParaRPr>
          </a:p>
          <a:p>
            <a:pPr fontAlgn="base"/>
            <a:r>
              <a:rPr lang="en-US" sz="2400" b="1" cap="all" dirty="0">
                <a:solidFill>
                  <a:srgbClr val="1D3075"/>
                </a:solidFill>
                <a:latin typeface="Calibri" panose="020F0502020204030204" pitchFamily="34" charset="0"/>
              </a:rPr>
              <a:t>SURVEY RESULTS </a:t>
            </a:r>
          </a:p>
          <a:p>
            <a:pPr fontAlgn="base"/>
            <a:endParaRPr lang="en-US" sz="2400" b="1" cap="all" dirty="0">
              <a:solidFill>
                <a:srgbClr val="000000"/>
              </a:solidFill>
              <a:latin typeface="Calibri" panose="020F0502020204030204" pitchFamily="34" charset="0"/>
            </a:endParaRPr>
          </a:p>
          <a:p>
            <a:pPr algn="just" fontAlgn="base"/>
            <a:r>
              <a:rPr lang="en-US" sz="2400" dirty="0">
                <a:solidFill>
                  <a:srgbClr val="000000"/>
                </a:solidFill>
                <a:latin typeface="Calibri" panose="020F0502020204030204" pitchFamily="34" charset="0"/>
              </a:rPr>
              <a:t>The survey was sent out to the six partner universities - </a:t>
            </a:r>
            <a:r>
              <a:rPr lang="en-US" sz="2400" i="1" dirty="0">
                <a:solidFill>
                  <a:srgbClr val="000000"/>
                </a:solidFill>
                <a:latin typeface="Calibri" panose="020F0502020204030204" pitchFamily="34" charset="0"/>
              </a:rPr>
              <a:t>Karelia University of Applied Sciences: four, Carinthia University of Applied Sciences and University of Ljubljana: three, University College Cork, University of Lisbon and University of Athens</a:t>
            </a:r>
            <a:r>
              <a:rPr lang="en-US" sz="2400" dirty="0">
                <a:solidFill>
                  <a:srgbClr val="000000"/>
                </a:solidFill>
                <a:latin typeface="Calibri" panose="020F0502020204030204" pitchFamily="34" charset="0"/>
              </a:rPr>
              <a:t> -  of the EMMA consortium. The results from questions 1, 3 and 5 show clear duplications in the responses as the same information was provided for the same institution. For this reason, the results of these questions are also shown below in a normalized version in order to show the use of individual platforms in the correct relationship.</a:t>
            </a:r>
          </a:p>
          <a:p>
            <a:pPr algn="just" fontAlgn="base"/>
            <a:endParaRPr lang="en-US" sz="2400" b="0" i="0" dirty="0">
              <a:solidFill>
                <a:srgbClr val="000000"/>
              </a:solidFill>
              <a:effectLst/>
              <a:latin typeface="Calibri" panose="020F0502020204030204" pitchFamily="34" charset="0"/>
            </a:endParaRPr>
          </a:p>
          <a:p>
            <a:pPr algn="just" fontAlgn="base"/>
            <a:r>
              <a:rPr lang="en-US" sz="2400" dirty="0"/>
              <a:t>As can be seen in Table 1 </a:t>
            </a:r>
            <a:r>
              <a:rPr lang="en-US" sz="2400" i="1" dirty="0"/>
              <a:t>(Which learning management platform is your university using)</a:t>
            </a:r>
            <a:r>
              <a:rPr lang="en-US" sz="2400" dirty="0"/>
              <a:t>, most participants selected the use of the learning management platform Moodle; both in the total number and in the normalized number (one selection per university). Additionally, one participant indicated under "Others" that Moodle is not used directly but via a collaborate LTI connection. Nevertheless, Moodle is not used across the board in the participating European universities; platform technologies such as Canvas or Open Class are also used. </a:t>
            </a:r>
            <a:endParaRPr lang="en-US" dirty="0"/>
          </a:p>
          <a:p>
            <a:pPr algn="just" fontAlgn="base"/>
            <a:endParaRPr lang="en-US" sz="2400" b="0" i="0" dirty="0">
              <a:solidFill>
                <a:srgbClr val="000000"/>
              </a:solidFill>
              <a:effectLst/>
              <a:latin typeface="Segoe UI" panose="020B0502040204020203" pitchFamily="34" charset="0"/>
            </a:endParaRPr>
          </a:p>
          <a:p>
            <a:pPr algn="just" fontAlgn="base"/>
            <a:r>
              <a:rPr lang="en-US" sz="2400" dirty="0"/>
              <a:t>As shown in Table 2 </a:t>
            </a:r>
            <a:r>
              <a:rPr lang="en-US" sz="2400" i="1" dirty="0"/>
              <a:t>(What three features do you feel are the most important to you in your platform?),</a:t>
            </a:r>
            <a:r>
              <a:rPr lang="en-US" sz="2400" dirty="0"/>
              <a:t> the most important functions of a learning platform in the opinion of the questionnaire participants are that there is the possibility of easily sharing different learning materials (8 mentions), closely followed by an existing communication option (7 mentions). Reasons for this are seen above all in the fact that students have thereby a smaller inhibition threshold in order to communicate with their lecturers and fellow students. The functions "multimedia capability" and "evaluation" were also frequently mentioned; on the one hand that multimedia content can be used more easily for teaching purposes and on the other that evaluation offers added value for students, particularly through meaningful feedback. </a:t>
            </a:r>
          </a:p>
          <a:p>
            <a:pPr algn="just" fontAlgn="base"/>
            <a:endParaRPr lang="en-US" sz="2400" b="0" i="0" dirty="0">
              <a:solidFill>
                <a:srgbClr val="000000"/>
              </a:solidFill>
              <a:effectLst/>
              <a:latin typeface="Segoe UI" panose="020B0502040204020203" pitchFamily="34" charset="0"/>
            </a:endParaRPr>
          </a:p>
          <a:p>
            <a:pPr algn="just" fontAlgn="base"/>
            <a:r>
              <a:rPr lang="en-US" sz="2400" dirty="0"/>
              <a:t>As shown in Table 3 </a:t>
            </a:r>
            <a:r>
              <a:rPr lang="en-US" sz="2400" i="1" dirty="0"/>
              <a:t>(What is your preferred virtual classroom tool and is this the tool that your university is using?)</a:t>
            </a:r>
            <a:r>
              <a:rPr lang="en-US" sz="2400" dirty="0"/>
              <a:t> Zoom is commonly in use and preferred by the survey participants because of easy use and functionality. MS Teams is often used because of the combination of communication and storage functionalities in one platform. A platform rarely used even with integration with Moodle as a feature was </a:t>
            </a:r>
            <a:r>
              <a:rPr lang="en-US" sz="2400" dirty="0" err="1"/>
              <a:t>BigBlueButton</a:t>
            </a:r>
            <a:r>
              <a:rPr lang="en-US" sz="2400" dirty="0"/>
              <a:t>. Options like GoToMeeting, Skype4Business, </a:t>
            </a:r>
            <a:r>
              <a:rPr lang="en-US" sz="2400" dirty="0" err="1"/>
              <a:t>Zoho</a:t>
            </a:r>
            <a:r>
              <a:rPr lang="en-US" sz="2400" dirty="0"/>
              <a:t> or </a:t>
            </a:r>
            <a:r>
              <a:rPr lang="en-US" sz="2400" dirty="0" err="1"/>
              <a:t>Jitsi</a:t>
            </a:r>
            <a:r>
              <a:rPr lang="en-US" sz="2400" dirty="0"/>
              <a:t> were not selected. </a:t>
            </a:r>
          </a:p>
          <a:p>
            <a:pPr algn="just" fontAlgn="base"/>
            <a:endParaRPr lang="en-US" sz="2400" b="0" i="0" dirty="0">
              <a:solidFill>
                <a:srgbClr val="000000"/>
              </a:solidFill>
              <a:effectLst/>
              <a:latin typeface="Segoe UI" panose="020B0502040204020203" pitchFamily="34" charset="0"/>
            </a:endParaRPr>
          </a:p>
          <a:p>
            <a:pPr algn="just" fontAlgn="base"/>
            <a:r>
              <a:rPr lang="en-US" sz="2400" dirty="0"/>
              <a:t>In Table 4 </a:t>
            </a:r>
            <a:r>
              <a:rPr lang="en-US" sz="2400" i="1" dirty="0"/>
              <a:t>(What are the key features you need in your virtual classroom?)</a:t>
            </a:r>
            <a:r>
              <a:rPr lang="en-US" sz="2400" dirty="0"/>
              <a:t> the different key features lecturers prefer in the virtual classroom are mentioned. Key features most selected were file and screen sharing, breakout rooms to engage students easily and ease the online group discussions and work. For asynchronous lecture types, recording </a:t>
            </a:r>
            <a:r>
              <a:rPr lang="en-US" sz="2400" dirty="0" err="1"/>
              <a:t>isalso</a:t>
            </a:r>
            <a:r>
              <a:rPr lang="en-US" sz="2400" dirty="0"/>
              <a:t>  necessary. </a:t>
            </a:r>
          </a:p>
          <a:p>
            <a:pPr algn="just" fontAlgn="base"/>
            <a:endParaRPr lang="en-US" sz="2400" b="0" i="0" dirty="0">
              <a:solidFill>
                <a:srgbClr val="000000"/>
              </a:solidFill>
              <a:effectLst/>
              <a:latin typeface="Segoe UI" panose="020B0502040204020203" pitchFamily="34" charset="0"/>
            </a:endParaRPr>
          </a:p>
          <a:p>
            <a:pPr algn="just" fontAlgn="base"/>
            <a:r>
              <a:rPr lang="en-US" sz="2400" dirty="0"/>
              <a:t>The last question was about the used plagiarism detection systems in the universities. As in Table 5 </a:t>
            </a:r>
            <a:r>
              <a:rPr lang="en-US" sz="2400" i="1" dirty="0" err="1"/>
              <a:t>Qhat</a:t>
            </a:r>
            <a:r>
              <a:rPr lang="en-US" sz="2400" i="1" dirty="0"/>
              <a:t> plagiarism detection system is your university using?)</a:t>
            </a:r>
            <a:r>
              <a:rPr lang="en-US" sz="2400" dirty="0"/>
              <a:t> displayed, commonly used is the software </a:t>
            </a:r>
            <a:r>
              <a:rPr lang="en-US" sz="2400" dirty="0" err="1"/>
              <a:t>Turnitin</a:t>
            </a:r>
            <a:r>
              <a:rPr lang="en-US" sz="2400" dirty="0"/>
              <a:t> but not every university uses it; the </a:t>
            </a:r>
            <a:r>
              <a:rPr lang="en-US" sz="2400" dirty="0" err="1"/>
              <a:t>Urkund</a:t>
            </a:r>
            <a:r>
              <a:rPr lang="en-US" sz="2400" dirty="0"/>
              <a:t> system is also used.</a:t>
            </a:r>
            <a:endParaRPr lang="en-US" sz="1000" b="0" i="0" dirty="0">
              <a:solidFill>
                <a:srgbClr val="000000"/>
              </a:solidFill>
              <a:effectLst/>
              <a:latin typeface="Segoe UI" panose="020B0502040204020203" pitchFamily="34" charset="0"/>
            </a:endParaRPr>
          </a:p>
        </p:txBody>
      </p:sp>
      <p:sp>
        <p:nvSpPr>
          <p:cNvPr id="36" name="Rechteck 35"/>
          <p:cNvSpPr/>
          <p:nvPr/>
        </p:nvSpPr>
        <p:spPr>
          <a:xfrm>
            <a:off x="2636750" y="37529290"/>
            <a:ext cx="25906818" cy="1477328"/>
          </a:xfrm>
          <a:prstGeom prst="rect">
            <a:avLst/>
          </a:prstGeom>
        </p:spPr>
        <p:txBody>
          <a:bodyPr wrap="square">
            <a:spAutoFit/>
          </a:bodyPr>
          <a:lstStyle/>
          <a:p>
            <a:pPr fontAlgn="base"/>
            <a:endParaRPr lang="en-US" sz="1800" dirty="0">
              <a:solidFill>
                <a:srgbClr val="000000"/>
              </a:solidFill>
              <a:latin typeface="Calibri" panose="020F0502020204030204" pitchFamily="34" charset="0"/>
            </a:endParaRPr>
          </a:p>
          <a:p>
            <a:pPr fontAlgn="base"/>
            <a:r>
              <a:rPr lang="en-US" sz="1800" b="1" cap="all" dirty="0">
                <a:solidFill>
                  <a:srgbClr val="1D3075"/>
                </a:solidFill>
                <a:latin typeface="Calibri" panose="020F0502020204030204" pitchFamily="34" charset="0"/>
              </a:rPr>
              <a:t>REFERENCES (IEEE) </a:t>
            </a:r>
          </a:p>
          <a:p>
            <a:pPr fontAlgn="base"/>
            <a:r>
              <a:rPr lang="en-US" sz="1800" dirty="0">
                <a:solidFill>
                  <a:srgbClr val="000000"/>
                </a:solidFill>
                <a:latin typeface="Calibri" panose="020F0502020204030204" pitchFamily="34" charset="0"/>
              </a:rPr>
              <a:t>[1] EQAR, “</a:t>
            </a:r>
            <a:r>
              <a:rPr lang="en-US" sz="1800" dirty="0" err="1">
                <a:solidFill>
                  <a:srgbClr val="000000"/>
                </a:solidFill>
                <a:latin typeface="Calibri" panose="020F0502020204030204" pitchFamily="34" charset="0"/>
              </a:rPr>
              <a:t>eqar</a:t>
            </a:r>
            <a:r>
              <a:rPr lang="en-US" sz="1800" dirty="0">
                <a:solidFill>
                  <a:srgbClr val="000000"/>
                </a:solidFill>
                <a:latin typeface="Calibri" panose="020F0502020204030204" pitchFamily="34" charset="0"/>
              </a:rPr>
              <a:t> – Use and Interpretation of the ESG for the European Register of Quality Assurance Agencies”, </a:t>
            </a:r>
            <a:r>
              <a:rPr lang="en-US" sz="1800" dirty="0">
                <a:solidFill>
                  <a:srgbClr val="000000"/>
                </a:solidFill>
                <a:latin typeface="Calibri" panose="020F0502020204030204" pitchFamily="34" charset="0"/>
                <a:hlinkClick r:id="rId2"/>
              </a:rPr>
              <a:t>https://www.eqar.eu/assets/uploads/2020/09/RC_12_1_Use</a:t>
            </a:r>
            <a:r>
              <a:rPr lang="en-US" sz="1800" dirty="0">
                <a:solidFill>
                  <a:srgbClr val="000000"/>
                </a:solidFill>
                <a:latin typeface="Calibri" panose="020F0502020204030204" pitchFamily="34" charset="0"/>
              </a:rPr>
              <a:t> And</a:t>
            </a:r>
            <a:r>
              <a:rPr lang="en-US" sz="1800" dirty="0">
                <a:solidFill>
                  <a:srgbClr val="000000"/>
                </a:solidFill>
                <a:latin typeface="WordVisiCarriageReturn_MSFontService"/>
              </a:rPr>
              <a:t> </a:t>
            </a:r>
            <a:r>
              <a:rPr lang="en-US" sz="1800" dirty="0">
                <a:solidFill>
                  <a:srgbClr val="000000"/>
                </a:solidFill>
                <a:latin typeface="Calibri" panose="020F0502020204030204" pitchFamily="34" charset="0"/>
              </a:rPr>
              <a:t>InterpretationOfTheESG_v3_0.pdf, last access: 04.02.2022.  </a:t>
            </a:r>
          </a:p>
          <a:p>
            <a:pPr fontAlgn="base"/>
            <a:r>
              <a:rPr lang="en-US" sz="1800" dirty="0">
                <a:solidFill>
                  <a:srgbClr val="000000"/>
                </a:solidFill>
                <a:latin typeface="Calibri" panose="020F0502020204030204" pitchFamily="34" charset="0"/>
              </a:rPr>
              <a:t>[2] R. Fernandez-Ballesteros, “Active Aging: The Contribution of Psychology”, </a:t>
            </a:r>
            <a:r>
              <a:rPr lang="en-US" sz="1800" dirty="0" err="1">
                <a:solidFill>
                  <a:srgbClr val="000000"/>
                </a:solidFill>
                <a:latin typeface="Calibri" panose="020F0502020204030204" pitchFamily="34" charset="0"/>
              </a:rPr>
              <a:t>Hogrefe</a:t>
            </a:r>
            <a:r>
              <a:rPr lang="en-US" sz="1800" dirty="0">
                <a:solidFill>
                  <a:srgbClr val="000000"/>
                </a:solidFill>
                <a:latin typeface="Calibri" panose="020F0502020204030204" pitchFamily="34" charset="0"/>
              </a:rPr>
              <a:t> Publishing GmbH, </a:t>
            </a:r>
            <a:r>
              <a:rPr lang="en-US" sz="1800" dirty="0" err="1">
                <a:solidFill>
                  <a:srgbClr val="000000"/>
                </a:solidFill>
                <a:latin typeface="Calibri" panose="020F0502020204030204" pitchFamily="34" charset="0"/>
              </a:rPr>
              <a:t>Göttingen</a:t>
            </a:r>
            <a:r>
              <a:rPr lang="en-US" sz="1800" dirty="0">
                <a:solidFill>
                  <a:srgbClr val="000000"/>
                </a:solidFill>
                <a:latin typeface="Calibri" panose="020F0502020204030204" pitchFamily="34" charset="0"/>
              </a:rPr>
              <a:t>, Deutschland (2008)   </a:t>
            </a:r>
          </a:p>
          <a:p>
            <a:pPr fontAlgn="base"/>
            <a:r>
              <a:rPr lang="en-US" sz="1800" dirty="0">
                <a:solidFill>
                  <a:srgbClr val="000000"/>
                </a:solidFill>
                <a:latin typeface="Calibri" panose="020F0502020204030204" pitchFamily="34" charset="0"/>
              </a:rPr>
              <a:t>[3] World Health Organization, “6. Towards an age-friendly world”, in WHO World Report on Ageing and Health, 2015, https://apps.who.int/iris/handle/10665/186463 </a:t>
            </a:r>
            <a:endParaRPr lang="en-US" sz="1800" b="0" i="0" dirty="0">
              <a:solidFill>
                <a:srgbClr val="000000"/>
              </a:solidFill>
              <a:effectLst/>
              <a:latin typeface="Calibri" panose="020F0502020204030204" pitchFamily="34" charset="0"/>
            </a:endParaRPr>
          </a:p>
        </p:txBody>
      </p:sp>
      <p:pic>
        <p:nvPicPr>
          <p:cNvPr id="47" name="Grafik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8635" y="4430408"/>
            <a:ext cx="4769372" cy="2034028"/>
          </a:xfrm>
          <a:prstGeom prst="rect">
            <a:avLst/>
          </a:prstGeom>
        </p:spPr>
      </p:pic>
      <p:sp>
        <p:nvSpPr>
          <p:cNvPr id="33" name="TextBox 32">
            <a:extLst>
              <a:ext uri="{FF2B5EF4-FFF2-40B4-BE49-F238E27FC236}">
                <a16:creationId xmlns:a16="http://schemas.microsoft.com/office/drawing/2014/main" id="{024FE037-55F0-254B-9581-B1F25700EBD3}"/>
              </a:ext>
            </a:extLst>
          </p:cNvPr>
          <p:cNvSpPr txBox="1"/>
          <p:nvPr/>
        </p:nvSpPr>
        <p:spPr>
          <a:xfrm>
            <a:off x="2636750" y="39079182"/>
            <a:ext cx="19043102" cy="369332"/>
          </a:xfrm>
          <a:prstGeom prst="rect">
            <a:avLst/>
          </a:prstGeom>
          <a:noFill/>
        </p:spPr>
        <p:txBody>
          <a:bodyPr wrap="square">
            <a:spAutoFit/>
          </a:bodyPr>
          <a:lstStyle/>
          <a:p>
            <a:pPr fontAlgn="base"/>
            <a:r>
              <a:rPr lang="en-US" sz="1800" b="1" cap="all" dirty="0">
                <a:solidFill>
                  <a:srgbClr val="1D3075"/>
                </a:solidFill>
                <a:latin typeface="Calibri" panose="020F0502020204030204" pitchFamily="34" charset="0"/>
              </a:rPr>
              <a:t>ACKNOWLEDGEMENT  </a:t>
            </a:r>
            <a:r>
              <a:rPr lang="en-US" sz="1800" dirty="0">
                <a:solidFill>
                  <a:srgbClr val="000000"/>
                </a:solidFill>
                <a:latin typeface="Calibri" panose="020F0502020204030204" pitchFamily="34" charset="0"/>
              </a:rPr>
              <a:t>The research leading to these results have been co-funded by the Erasmus+ Program of the European Union under GA No. 2020-1-FI01-KA203-066477. </a:t>
            </a:r>
          </a:p>
        </p:txBody>
      </p:sp>
      <p:pic>
        <p:nvPicPr>
          <p:cNvPr id="7" name="Picture 6">
            <a:extLst>
              <a:ext uri="{FF2B5EF4-FFF2-40B4-BE49-F238E27FC236}">
                <a16:creationId xmlns:a16="http://schemas.microsoft.com/office/drawing/2014/main" id="{E8A1F0E2-83FE-D845-ACF7-F0060A70651B}"/>
              </a:ext>
            </a:extLst>
          </p:cNvPr>
          <p:cNvPicPr>
            <a:picLocks noChangeAspect="1"/>
          </p:cNvPicPr>
          <p:nvPr/>
        </p:nvPicPr>
        <p:blipFill>
          <a:blip r:embed="rId4"/>
          <a:stretch>
            <a:fillRect/>
          </a:stretch>
        </p:blipFill>
        <p:spPr>
          <a:xfrm>
            <a:off x="17099950" y="28138511"/>
            <a:ext cx="11926934" cy="9609872"/>
          </a:xfrm>
          <a:prstGeom prst="rect">
            <a:avLst/>
          </a:prstGeom>
        </p:spPr>
      </p:pic>
    </p:spTree>
    <p:extLst>
      <p:ext uri="{BB962C8B-B14F-4D97-AF65-F5344CB8AC3E}">
        <p14:creationId xmlns:p14="http://schemas.microsoft.com/office/powerpoint/2010/main" val="2948014766"/>
      </p:ext>
    </p:extLst>
  </p:cSld>
  <p:clrMapOvr>
    <a:masterClrMapping/>
  </p:clrMapOvr>
</p:sld>
</file>

<file path=ppt/theme/theme1.xml><?xml version="1.0" encoding="utf-8"?>
<a:theme xmlns:a="http://schemas.openxmlformats.org/drawingml/2006/main" name="emma_master">
  <a:themeElements>
    <a:clrScheme name="EmmaMaster">
      <a:dk1>
        <a:sysClr val="windowText" lastClr="000000"/>
      </a:dk1>
      <a:lt1>
        <a:sysClr val="window" lastClr="FFFFFF"/>
      </a:lt1>
      <a:dk2>
        <a:srgbClr val="262626"/>
      </a:dk2>
      <a:lt2>
        <a:srgbClr val="F2F2F2"/>
      </a:lt2>
      <a:accent1>
        <a:srgbClr val="203277"/>
      </a:accent1>
      <a:accent2>
        <a:srgbClr val="6385BB"/>
      </a:accent2>
      <a:accent3>
        <a:srgbClr val="FED513"/>
      </a:accent3>
      <a:accent4>
        <a:srgbClr val="A5A5A5"/>
      </a:accent4>
      <a:accent5>
        <a:srgbClr val="595959"/>
      </a:accent5>
      <a:accent6>
        <a:srgbClr val="0C0C0C"/>
      </a:accent6>
      <a:hlink>
        <a:srgbClr val="6385BB"/>
      </a:hlink>
      <a:folHlink>
        <a:srgbClr val="6385B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ma_master" id="{65408C78-346B-46A3-90A7-48E11F138471}" vid="{CD34879E-5DD9-4287-92FF-5D2F8F05328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41433FEE34034D9E5082DAB59A9251" ma:contentTypeVersion="9" ma:contentTypeDescription="Ein neues Dokument erstellen." ma:contentTypeScope="" ma:versionID="d0e043f9ed83ffc2e996902797932ce4">
  <xsd:schema xmlns:xsd="http://www.w3.org/2001/XMLSchema" xmlns:xs="http://www.w3.org/2001/XMLSchema" xmlns:p="http://schemas.microsoft.com/office/2006/metadata/properties" xmlns:ns2="f2564f48-8af4-4546-9191-dd6c4742e371" xmlns:ns3="426b5ee4-d33f-4415-9cb9-3b0f05384b77" targetNamespace="http://schemas.microsoft.com/office/2006/metadata/properties" ma:root="true" ma:fieldsID="c56c9029a0d28fddb7290536913fbac9" ns2:_="" ns3:_="">
    <xsd:import namespace="f2564f48-8af4-4546-9191-dd6c4742e371"/>
    <xsd:import namespace="426b5ee4-d33f-4415-9cb9-3b0f05384b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564f48-8af4-4546-9191-dd6c4742e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6b5ee4-d33f-4415-9cb9-3b0f05384b77"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344792-0CDE-44B8-B8C3-0BA4F039A0B9}"/>
</file>

<file path=customXml/itemProps2.xml><?xml version="1.0" encoding="utf-8"?>
<ds:datastoreItem xmlns:ds="http://schemas.openxmlformats.org/officeDocument/2006/customXml" ds:itemID="{C9FF3254-D60B-4B7B-B5CF-48120F88E790}">
  <ds:schemaRefs>
    <ds:schemaRef ds:uri="http://schemas.microsoft.com/sharepoint/v3/contenttype/forms"/>
  </ds:schemaRefs>
</ds:datastoreItem>
</file>

<file path=customXml/itemProps3.xml><?xml version="1.0" encoding="utf-8"?>
<ds:datastoreItem xmlns:ds="http://schemas.openxmlformats.org/officeDocument/2006/customXml" ds:itemID="{85B15614-4A03-45B6-8E5B-CFD675C130C7}">
  <ds:schemaRefs>
    <ds:schemaRef ds:uri="426b5ee4-d33f-4415-9cb9-3b0f05384b77"/>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http://www.w3.org/XML/1998/namespace"/>
    <ds:schemaRef ds:uri="http://schemas.openxmlformats.org/package/2006/metadata/core-properties"/>
    <ds:schemaRef ds:uri="f2564f48-8af4-4546-9191-dd6c4742e371"/>
    <ds:schemaRef ds:uri="http://purl.org/dc/terms/"/>
  </ds:schemaRefs>
</ds:datastoreItem>
</file>

<file path=docProps/app.xml><?xml version="1.0" encoding="utf-8"?>
<Properties xmlns="http://schemas.openxmlformats.org/officeDocument/2006/extended-properties" xmlns:vt="http://schemas.openxmlformats.org/officeDocument/2006/docPropsVTypes">
  <Template>emma_master</Template>
  <TotalTime>102</TotalTime>
  <Words>1931</Words>
  <Application>Microsoft Macintosh PowerPoint</Application>
  <PresentationFormat>Custom</PresentationFormat>
  <Paragraphs>146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Segoe UI</vt:lpstr>
      <vt:lpstr>WordVisiCarriageReturn_MSFontService</vt:lpstr>
      <vt:lpstr>emma_master</vt:lpstr>
      <vt:lpstr>Building an Online Joint Program Platform Architecture for the „EMMA“ Project</vt:lpstr>
    </vt:vector>
  </TitlesOfParts>
  <Company>FH Kärnten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Ströckl Daniela Elisabeth</dc:creator>
  <cp:lastModifiedBy>Hoffland Marvin David</cp:lastModifiedBy>
  <cp:revision>21</cp:revision>
  <dcterms:created xsi:type="dcterms:W3CDTF">2021-03-04T11:39:55Z</dcterms:created>
  <dcterms:modified xsi:type="dcterms:W3CDTF">2022-04-07T08:03:54Z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0x0101004741433FEE34034D9E5082DAB59A9251</vt:lpwstr>
  </property>
  <property fmtid="{D5CDD505-2E9C-101B-9397-08002B2CF9AE}" pid="3" name="MediaServiceImageTags">
    <vt:lpwstr/>
  </property>
</Properties>
</file>