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61" r:id="rId5"/>
  </p:sldIdLst>
  <p:sldSz cx="30492700" cy="42803763"/>
  <p:notesSz cx="6858000" cy="9144000"/>
  <p:defaultTextStyle>
    <a:defPPr>
      <a:defRPr lang="de-DE"/>
    </a:defPPr>
    <a:lvl1pPr marL="0" algn="l" defTabSz="2991642" rtl="0" eaLnBrk="1" latinLnBrk="0" hangingPunct="1">
      <a:defRPr sz="5889" kern="1200">
        <a:solidFill>
          <a:schemeClr val="tx1"/>
        </a:solidFill>
        <a:latin typeface="+mn-lt"/>
        <a:ea typeface="+mn-ea"/>
        <a:cs typeface="+mn-cs"/>
      </a:defRPr>
    </a:lvl1pPr>
    <a:lvl2pPr marL="1495821" algn="l" defTabSz="2991642" rtl="0" eaLnBrk="1" latinLnBrk="0" hangingPunct="1">
      <a:defRPr sz="5889" kern="1200">
        <a:solidFill>
          <a:schemeClr val="tx1"/>
        </a:solidFill>
        <a:latin typeface="+mn-lt"/>
        <a:ea typeface="+mn-ea"/>
        <a:cs typeface="+mn-cs"/>
      </a:defRPr>
    </a:lvl2pPr>
    <a:lvl3pPr marL="2991642" algn="l" defTabSz="2991642" rtl="0" eaLnBrk="1" latinLnBrk="0" hangingPunct="1">
      <a:defRPr sz="5889" kern="1200">
        <a:solidFill>
          <a:schemeClr val="tx1"/>
        </a:solidFill>
        <a:latin typeface="+mn-lt"/>
        <a:ea typeface="+mn-ea"/>
        <a:cs typeface="+mn-cs"/>
      </a:defRPr>
    </a:lvl3pPr>
    <a:lvl4pPr marL="4487464" algn="l" defTabSz="2991642" rtl="0" eaLnBrk="1" latinLnBrk="0" hangingPunct="1">
      <a:defRPr sz="5889" kern="1200">
        <a:solidFill>
          <a:schemeClr val="tx1"/>
        </a:solidFill>
        <a:latin typeface="+mn-lt"/>
        <a:ea typeface="+mn-ea"/>
        <a:cs typeface="+mn-cs"/>
      </a:defRPr>
    </a:lvl4pPr>
    <a:lvl5pPr marL="5983285" algn="l" defTabSz="2991642" rtl="0" eaLnBrk="1" latinLnBrk="0" hangingPunct="1">
      <a:defRPr sz="5889" kern="1200">
        <a:solidFill>
          <a:schemeClr val="tx1"/>
        </a:solidFill>
        <a:latin typeface="+mn-lt"/>
        <a:ea typeface="+mn-ea"/>
        <a:cs typeface="+mn-cs"/>
      </a:defRPr>
    </a:lvl5pPr>
    <a:lvl6pPr marL="7479106" algn="l" defTabSz="2991642" rtl="0" eaLnBrk="1" latinLnBrk="0" hangingPunct="1">
      <a:defRPr sz="5889" kern="1200">
        <a:solidFill>
          <a:schemeClr val="tx1"/>
        </a:solidFill>
        <a:latin typeface="+mn-lt"/>
        <a:ea typeface="+mn-ea"/>
        <a:cs typeface="+mn-cs"/>
      </a:defRPr>
    </a:lvl6pPr>
    <a:lvl7pPr marL="8974927" algn="l" defTabSz="2991642" rtl="0" eaLnBrk="1" latinLnBrk="0" hangingPunct="1">
      <a:defRPr sz="5889" kern="1200">
        <a:solidFill>
          <a:schemeClr val="tx1"/>
        </a:solidFill>
        <a:latin typeface="+mn-lt"/>
        <a:ea typeface="+mn-ea"/>
        <a:cs typeface="+mn-cs"/>
      </a:defRPr>
    </a:lvl7pPr>
    <a:lvl8pPr marL="10470749" algn="l" defTabSz="2991642" rtl="0" eaLnBrk="1" latinLnBrk="0" hangingPunct="1">
      <a:defRPr sz="5889" kern="1200">
        <a:solidFill>
          <a:schemeClr val="tx1"/>
        </a:solidFill>
        <a:latin typeface="+mn-lt"/>
        <a:ea typeface="+mn-ea"/>
        <a:cs typeface="+mn-cs"/>
      </a:defRPr>
    </a:lvl8pPr>
    <a:lvl9pPr marL="11966570" algn="l" defTabSz="2991642" rtl="0" eaLnBrk="1" latinLnBrk="0" hangingPunct="1">
      <a:defRPr sz="58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6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3277"/>
    <a:srgbClr val="000000"/>
    <a:srgbClr val="A5A5A5"/>
    <a:srgbClr val="4F4A4D"/>
    <a:srgbClr val="6385BB"/>
    <a:srgbClr val="FED513"/>
    <a:srgbClr val="E2EBFE"/>
    <a:srgbClr val="CCECFF"/>
    <a:srgbClr val="E1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9D5D5-3CC5-47DE-A3D1-D57443A273A4}" v="8" dt="2021-11-11T09:41:34.333"/>
    <p1510:client id="{C915A685-724A-4450-8EC1-1C03AAA2233B}" v="15" dt="2021-11-11T09:59:27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9" autoAdjust="0"/>
    <p:restoredTop sz="92693" autoAdjust="0"/>
  </p:normalViewPr>
  <p:slideViewPr>
    <p:cSldViewPr snapToGrid="0">
      <p:cViewPr varScale="1">
        <p:scale>
          <a:sx n="11" d="100"/>
          <a:sy n="11" d="100"/>
        </p:scale>
        <p:origin x="2532" y="144"/>
      </p:cViewPr>
      <p:guideLst>
        <p:guide orient="horz" pos="13481"/>
        <p:guide pos="96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18-4100-9EF7-10190A22A6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18-4100-9EF7-10190A22A6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18-4100-9EF7-10190A22A6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18-4100-9EF7-10190A22A6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18-4100-9EF7-10190A22A62C}"/>
              </c:ext>
            </c:extLst>
          </c:dPt>
          <c:dLbls>
            <c:dLbl>
              <c:idx val="0"/>
              <c:layout>
                <c:manualLayout>
                  <c:x val="-0.160405050273217"/>
                  <c:y val="9.97141812622553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18-4100-9EF7-10190A22A62C}"/>
                </c:ext>
              </c:extLst>
            </c:dLbl>
            <c:dLbl>
              <c:idx val="1"/>
              <c:layout>
                <c:manualLayout>
                  <c:x val="3.2048302673587735E-2"/>
                  <c:y val="-0.165694439828508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18-4100-9EF7-10190A22A62C}"/>
                </c:ext>
              </c:extLst>
            </c:dLbl>
            <c:dLbl>
              <c:idx val="2"/>
              <c:layout>
                <c:manualLayout>
                  <c:x val="0.12661736297033738"/>
                  <c:y val="4.71862363876057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18-4100-9EF7-10190A22A62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818-4100-9EF7-10190A22A62C}"/>
                </c:ext>
              </c:extLst>
            </c:dLbl>
            <c:dLbl>
              <c:idx val="4"/>
              <c:layout>
                <c:manualLayout>
                  <c:x val="3.6879509224925465E-2"/>
                  <c:y val="9.37051192573144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18-4100-9EF7-10190A22A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Intergenerational learning</c:v>
                </c:pt>
                <c:pt idx="1">
                  <c:v>Design</c:v>
                </c:pt>
                <c:pt idx="2">
                  <c:v>Health</c:v>
                </c:pt>
                <c:pt idx="3">
                  <c:v>Attitudes to ageing</c:v>
                </c:pt>
                <c:pt idx="4">
                  <c:v>Collaborative learning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0.375</c:v>
                </c:pt>
                <c:pt idx="1">
                  <c:v>0.28100000000000003</c:v>
                </c:pt>
                <c:pt idx="2">
                  <c:v>0.219</c:v>
                </c:pt>
                <c:pt idx="3">
                  <c:v>6.3E-2</c:v>
                </c:pt>
                <c:pt idx="4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818-4100-9EF7-10190A22A62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20415583211309"/>
          <c:y val="3.9788481513593297E-3"/>
          <c:w val="0.323766576737755"/>
          <c:h val="0.9242307219243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90000"/>
            </a:lnSpc>
            <a:spcBef>
              <a:spcPts val="0"/>
            </a:spcBef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3-452D-AF74-A0E7C2CBEC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3-452D-AF74-A0E7C2CBEC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3-452D-AF74-A0E7C2CBEC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3-452D-AF74-A0E7C2CBEC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3-452D-AF74-A0E7C2CBECDA}"/>
              </c:ext>
            </c:extLst>
          </c:dPt>
          <c:dPt>
            <c:idx val="5"/>
            <c:bubble3D val="0"/>
            <c:spPr>
              <a:solidFill>
                <a:srgbClr val="FED513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3-452D-AF74-A0E7C2CBECDA}"/>
              </c:ext>
            </c:extLst>
          </c:dPt>
          <c:dPt>
            <c:idx val="6"/>
            <c:bubble3D val="0"/>
            <c:spPr>
              <a:solidFill>
                <a:srgbClr val="0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3-452D-AF74-A0E7C2CBECDA}"/>
              </c:ext>
            </c:extLst>
          </c:dPt>
          <c:dLbls>
            <c:dLbl>
              <c:idx val="0"/>
              <c:layout>
                <c:manualLayout>
                  <c:x val="-0.1417443893166089"/>
                  <c:y val="0.155739240910681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83-452D-AF74-A0E7C2CBECDA}"/>
                </c:ext>
              </c:extLst>
            </c:dLbl>
            <c:dLbl>
              <c:idx val="1"/>
              <c:layout>
                <c:manualLayout>
                  <c:x val="-0.1307786874417502"/>
                  <c:y val="-0.135352205462207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83-452D-AF74-A0E7C2CBECDA}"/>
                </c:ext>
              </c:extLst>
            </c:dLbl>
            <c:dLbl>
              <c:idx val="2"/>
              <c:layout>
                <c:manualLayout>
                  <c:x val="6.0586970708451648E-2"/>
                  <c:y val="-0.176183804456898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83-452D-AF74-A0E7C2CBECDA}"/>
                </c:ext>
              </c:extLst>
            </c:dLbl>
            <c:dLbl>
              <c:idx val="3"/>
              <c:layout>
                <c:manualLayout>
                  <c:x val="0.1557241913571964"/>
                  <c:y val="-3.48717366154934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83-452D-AF74-A0E7C2CBECDA}"/>
                </c:ext>
              </c:extLst>
            </c:dLbl>
            <c:dLbl>
              <c:idx val="4"/>
              <c:layout>
                <c:manualLayout>
                  <c:x val="0.10089568198290279"/>
                  <c:y val="0.130000635964624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83-452D-AF74-A0E7C2CBECDA}"/>
                </c:ext>
              </c:extLst>
            </c:dLbl>
            <c:dLbl>
              <c:idx val="5"/>
              <c:layout>
                <c:manualLayout>
                  <c:x val="4.3555940535157336E-2"/>
                  <c:y val="0.108421530946475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83-452D-AF74-A0E7C2CBECDA}"/>
                </c:ext>
              </c:extLst>
            </c:dLbl>
            <c:dLbl>
              <c:idx val="6"/>
              <c:layout>
                <c:manualLayout>
                  <c:x val="2.0252356201225293E-2"/>
                  <c:y val="3.082729288307037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83-452D-AF74-A0E7C2CBE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0.27</c:v>
                </c:pt>
                <c:pt idx="1">
                  <c:v>0.17</c:v>
                </c:pt>
                <c:pt idx="2">
                  <c:v>0.19</c:v>
                </c:pt>
                <c:pt idx="3">
                  <c:v>0.2</c:v>
                </c:pt>
                <c:pt idx="4">
                  <c:v>0.11</c:v>
                </c:pt>
                <c:pt idx="5">
                  <c:v>0.05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A83-452D-AF74-A0E7C2CBECD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64317438876931"/>
          <c:y val="4.8746715491221101E-2"/>
          <c:w val="0.26811737394396545"/>
          <c:h val="0.84796310002517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0-4107-9FEB-64014F3286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Employers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D0-4107-9FEB-64014F3286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Academics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D0-4107-9FEB-64014F3286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D0-4107-9FEB-64014F328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937808"/>
        <c:axId val="81939888"/>
      </c:barChart>
      <c:catAx>
        <c:axId val="81937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939888"/>
        <c:crosses val="autoZero"/>
        <c:auto val="1"/>
        <c:lblAlgn val="ctr"/>
        <c:lblOffset val="100"/>
        <c:noMultiLvlLbl val="0"/>
      </c:catAx>
      <c:valAx>
        <c:axId val="8193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378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897954591957858E-2"/>
          <c:y val="0.66979256209135463"/>
          <c:w val="0.81230423554547826"/>
          <c:h val="0.24078007096773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38585785932912"/>
          <c:y val="1.7968744674170836E-2"/>
          <c:w val="0.46328568054967606"/>
          <c:h val="0.904976724880511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FED51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Health promotion</c:v>
                </c:pt>
                <c:pt idx="1">
                  <c:v>Psychology &amp; ageing</c:v>
                </c:pt>
                <c:pt idx="2">
                  <c:v>Social inclusion &amp; engagement</c:v>
                </c:pt>
                <c:pt idx="3">
                  <c:v>Physiological ageing</c:v>
                </c:pt>
                <c:pt idx="4">
                  <c:v>Human rights</c:v>
                </c:pt>
                <c:pt idx="5">
                  <c:v>Social aspects of ageing</c:v>
                </c:pt>
                <c:pt idx="6">
                  <c:v>Age-friendly workplace/retirement</c:v>
                </c:pt>
                <c:pt idx="7">
                  <c:v>Physical environment</c:v>
                </c:pt>
                <c:pt idx="8">
                  <c:v>Technology &amp; ageing</c:v>
                </c:pt>
                <c:pt idx="9">
                  <c:v>Older people &amp; education</c:v>
                </c:pt>
                <c:pt idx="10">
                  <c:v>Transferrable skills</c:v>
                </c:pt>
                <c:pt idx="11">
                  <c:v>Policy</c:v>
                </c:pt>
                <c:pt idx="12">
                  <c:v>Interprofessional learning</c:v>
                </c:pt>
                <c:pt idx="13">
                  <c:v>Climate action &amp; ageing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0.80100000000000005</c:v>
                </c:pt>
                <c:pt idx="1">
                  <c:v>0.73099999999999998</c:v>
                </c:pt>
                <c:pt idx="2">
                  <c:v>0.71699999999999997</c:v>
                </c:pt>
                <c:pt idx="3">
                  <c:v>0.69099999999999995</c:v>
                </c:pt>
                <c:pt idx="4">
                  <c:v>0.67500000000000004</c:v>
                </c:pt>
                <c:pt idx="5">
                  <c:v>0.61799999999999999</c:v>
                </c:pt>
                <c:pt idx="6">
                  <c:v>0.59799999999999998</c:v>
                </c:pt>
                <c:pt idx="7">
                  <c:v>0.57999999999999996</c:v>
                </c:pt>
                <c:pt idx="8">
                  <c:v>0.5</c:v>
                </c:pt>
                <c:pt idx="9">
                  <c:v>0.43099999999999999</c:v>
                </c:pt>
                <c:pt idx="10">
                  <c:v>0.40699999999999997</c:v>
                </c:pt>
                <c:pt idx="11">
                  <c:v>0.39400000000000002</c:v>
                </c:pt>
                <c:pt idx="12">
                  <c:v>0.35099999999999998</c:v>
                </c:pt>
                <c:pt idx="1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A-4C8D-AB6B-624769C8FB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 important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Health promotion</c:v>
                </c:pt>
                <c:pt idx="1">
                  <c:v>Psychology &amp; ageing</c:v>
                </c:pt>
                <c:pt idx="2">
                  <c:v>Social inclusion &amp; engagement</c:v>
                </c:pt>
                <c:pt idx="3">
                  <c:v>Physiological ageing</c:v>
                </c:pt>
                <c:pt idx="4">
                  <c:v>Human rights</c:v>
                </c:pt>
                <c:pt idx="5">
                  <c:v>Social aspects of ageing</c:v>
                </c:pt>
                <c:pt idx="6">
                  <c:v>Age-friendly workplace/retirement</c:v>
                </c:pt>
                <c:pt idx="7">
                  <c:v>Physical environment</c:v>
                </c:pt>
                <c:pt idx="8">
                  <c:v>Technology &amp; ageing</c:v>
                </c:pt>
                <c:pt idx="9">
                  <c:v>Older people &amp; education</c:v>
                </c:pt>
                <c:pt idx="10">
                  <c:v>Transferrable skills</c:v>
                </c:pt>
                <c:pt idx="11">
                  <c:v>Policy</c:v>
                </c:pt>
                <c:pt idx="12">
                  <c:v>Interprofessional learning</c:v>
                </c:pt>
                <c:pt idx="13">
                  <c:v>Climate action &amp; ageing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0">
                  <c:v>0.19899999999999995</c:v>
                </c:pt>
                <c:pt idx="1">
                  <c:v>0.26900000000000002</c:v>
                </c:pt>
                <c:pt idx="2">
                  <c:v>0.28300000000000003</c:v>
                </c:pt>
                <c:pt idx="3">
                  <c:v>0.30900000000000005</c:v>
                </c:pt>
                <c:pt idx="4">
                  <c:v>0.32499999999999996</c:v>
                </c:pt>
                <c:pt idx="5">
                  <c:v>0.38200000000000001</c:v>
                </c:pt>
                <c:pt idx="6">
                  <c:v>0.40200000000000002</c:v>
                </c:pt>
                <c:pt idx="7">
                  <c:v>0.42000000000000004</c:v>
                </c:pt>
                <c:pt idx="8">
                  <c:v>0.5</c:v>
                </c:pt>
                <c:pt idx="9">
                  <c:v>0.56899999999999995</c:v>
                </c:pt>
                <c:pt idx="10">
                  <c:v>0.59299999999999997</c:v>
                </c:pt>
                <c:pt idx="11">
                  <c:v>0.60599999999999998</c:v>
                </c:pt>
                <c:pt idx="12">
                  <c:v>0.64900000000000002</c:v>
                </c:pt>
                <c:pt idx="13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A-4C8D-AB6B-624769C8F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7559647"/>
        <c:axId val="1537560063"/>
      </c:barChart>
      <c:catAx>
        <c:axId val="153755964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560063"/>
        <c:crosses val="autoZero"/>
        <c:auto val="1"/>
        <c:lblAlgn val="ctr"/>
        <c:lblOffset val="100"/>
        <c:noMultiLvlLbl val="0"/>
      </c:catAx>
      <c:valAx>
        <c:axId val="1537560063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crossAx val="153755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028C7-1515-45BB-8DAF-4253FDA77E1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0175DD62-AB92-46E7-81EA-03BD3FF47BF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z="2600" b="1" dirty="0"/>
            <a:t>Health &amp; welfar</a:t>
          </a:r>
          <a:r>
            <a:rPr lang="en-IE" sz="2600" dirty="0"/>
            <a:t>e: </a:t>
          </a:r>
          <a:r>
            <a:rPr lang="en-IE" sz="2600" b="1" dirty="0"/>
            <a:t>40%</a:t>
          </a:r>
        </a:p>
      </dgm:t>
    </dgm:pt>
    <dgm:pt modelId="{E9BFF513-90F8-45B5-BCE1-780E0C1317A9}" type="parTrans" cxnId="{116ED4FE-F383-41C9-971B-39CF10B58089}">
      <dgm:prSet/>
      <dgm:spPr/>
      <dgm:t>
        <a:bodyPr/>
        <a:lstStyle/>
        <a:p>
          <a:endParaRPr lang="en-IE"/>
        </a:p>
      </dgm:t>
    </dgm:pt>
    <dgm:pt modelId="{7ACAE5AB-B37C-4007-85A8-D189D5B7EA94}" type="sibTrans" cxnId="{116ED4FE-F383-41C9-971B-39CF10B58089}">
      <dgm:prSet/>
      <dgm:spPr/>
      <dgm:t>
        <a:bodyPr/>
        <a:lstStyle/>
        <a:p>
          <a:endParaRPr lang="en-IE"/>
        </a:p>
      </dgm:t>
    </dgm:pt>
    <dgm:pt modelId="{7A40FF8D-11C1-4690-8932-5CFAAD96FCA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IE" sz="2200" dirty="0"/>
            <a:t>Nursing &amp; AHP</a:t>
          </a:r>
        </a:p>
        <a:p>
          <a:pPr>
            <a:spcAft>
              <a:spcPts val="600"/>
            </a:spcAft>
          </a:pPr>
          <a:r>
            <a:rPr lang="en-IE" sz="2400" b="1" dirty="0"/>
            <a:t>&gt;50%</a:t>
          </a:r>
          <a:endParaRPr lang="en-IE" sz="2200" b="1" dirty="0"/>
        </a:p>
      </dgm:t>
    </dgm:pt>
    <dgm:pt modelId="{84D5A687-94A2-4FD1-B6AF-3965D23346BD}" type="parTrans" cxnId="{F253CE06-A353-4A4A-A0D7-D8F1A9611C13}">
      <dgm:prSet/>
      <dgm:spPr/>
      <dgm:t>
        <a:bodyPr/>
        <a:lstStyle/>
        <a:p>
          <a:endParaRPr lang="en-IE"/>
        </a:p>
      </dgm:t>
    </dgm:pt>
    <dgm:pt modelId="{2978D701-C5AF-45B5-AAF4-66E1F8469D9C}" type="sibTrans" cxnId="{F253CE06-A353-4A4A-A0D7-D8F1A9611C13}">
      <dgm:prSet/>
      <dgm:spPr/>
      <dgm:t>
        <a:bodyPr/>
        <a:lstStyle/>
        <a:p>
          <a:endParaRPr lang="en-IE"/>
        </a:p>
      </dgm:t>
    </dgm:pt>
    <dgm:pt modelId="{4A44327E-3270-4DA2-9C03-8E72990F173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2200" dirty="0"/>
            <a:t>Medicine, Social Care, Sports Sciences etc</a:t>
          </a:r>
        </a:p>
      </dgm:t>
    </dgm:pt>
    <dgm:pt modelId="{C238652D-B2D3-4123-B58D-BF9E68D4B43A}" type="parTrans" cxnId="{330ECA2C-3BF1-4485-9D08-FBBB7EB7366C}">
      <dgm:prSet/>
      <dgm:spPr/>
      <dgm:t>
        <a:bodyPr/>
        <a:lstStyle/>
        <a:p>
          <a:endParaRPr lang="en-IE"/>
        </a:p>
      </dgm:t>
    </dgm:pt>
    <dgm:pt modelId="{F8D4A185-E976-4003-B3AE-6A1019115B94}" type="sibTrans" cxnId="{330ECA2C-3BF1-4485-9D08-FBBB7EB7366C}">
      <dgm:prSet/>
      <dgm:spPr/>
      <dgm:t>
        <a:bodyPr/>
        <a:lstStyle/>
        <a:p>
          <a:endParaRPr lang="en-IE"/>
        </a:p>
      </dgm:t>
    </dgm:pt>
    <dgm:pt modelId="{72DC4C81-514A-4481-9DB5-3752D7B45F4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z="2600" b="1" dirty="0"/>
            <a:t>Social Sciences: </a:t>
          </a:r>
          <a:r>
            <a:rPr lang="en-IE" sz="2800" b="1" dirty="0"/>
            <a:t>15%</a:t>
          </a:r>
          <a:endParaRPr lang="en-IE" sz="2200" b="1" dirty="0"/>
        </a:p>
      </dgm:t>
    </dgm:pt>
    <dgm:pt modelId="{B22443D5-A2ED-47CF-B8EE-636B4809F885}" type="parTrans" cxnId="{D022E76B-3DFB-4F38-9AB8-56455FAAB896}">
      <dgm:prSet/>
      <dgm:spPr/>
      <dgm:t>
        <a:bodyPr/>
        <a:lstStyle/>
        <a:p>
          <a:endParaRPr lang="en-IE"/>
        </a:p>
      </dgm:t>
    </dgm:pt>
    <dgm:pt modelId="{BEED9676-1F78-4E65-81F1-104FA178CDCF}" type="sibTrans" cxnId="{D022E76B-3DFB-4F38-9AB8-56455FAAB896}">
      <dgm:prSet/>
      <dgm:spPr/>
      <dgm:t>
        <a:bodyPr/>
        <a:lstStyle/>
        <a:p>
          <a:endParaRPr lang="en-IE"/>
        </a:p>
      </dgm:t>
    </dgm:pt>
    <dgm:pt modelId="{5EDE8AFD-AE68-4A46-8BA3-25B90050A59D}">
      <dgm:prSet phldrT="[Text]" custT="1"/>
      <dgm:spPr/>
      <dgm:t>
        <a:bodyPr/>
        <a:lstStyle/>
        <a:p>
          <a:r>
            <a:rPr lang="en-IE" sz="2800" b="1" dirty="0"/>
            <a:t>Education:14%</a:t>
          </a:r>
          <a:endParaRPr lang="en-IE" sz="2200" b="1" dirty="0"/>
        </a:p>
      </dgm:t>
    </dgm:pt>
    <dgm:pt modelId="{D4FDB3D4-F6ED-4122-B157-FFB644B6734C}" type="sibTrans" cxnId="{E2F97411-7446-47B2-9343-E693A3DC36B6}">
      <dgm:prSet/>
      <dgm:spPr/>
      <dgm:t>
        <a:bodyPr/>
        <a:lstStyle/>
        <a:p>
          <a:endParaRPr lang="en-IE"/>
        </a:p>
      </dgm:t>
    </dgm:pt>
    <dgm:pt modelId="{02B89C99-152B-4563-AEBB-60E1F7F601BF}" type="parTrans" cxnId="{E2F97411-7446-47B2-9343-E693A3DC36B6}">
      <dgm:prSet/>
      <dgm:spPr/>
      <dgm:t>
        <a:bodyPr/>
        <a:lstStyle/>
        <a:p>
          <a:endParaRPr lang="en-IE"/>
        </a:p>
      </dgm:t>
    </dgm:pt>
    <dgm:pt modelId="{79955D77-D032-4EAA-92F9-E62CCD306E88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endParaRPr lang="en-IE" dirty="0"/>
        </a:p>
      </dgm:t>
    </dgm:pt>
    <dgm:pt modelId="{41F1E4D7-CC60-4265-8E07-E7C22151B0C2}" type="parTrans" cxnId="{9622B37E-DCC9-4B6F-BC59-38A8B6AD0E74}">
      <dgm:prSet/>
      <dgm:spPr/>
      <dgm:t>
        <a:bodyPr/>
        <a:lstStyle/>
        <a:p>
          <a:endParaRPr lang="en-IE"/>
        </a:p>
      </dgm:t>
    </dgm:pt>
    <dgm:pt modelId="{26B79D4B-4765-4060-8807-352CB3EAF611}" type="sibTrans" cxnId="{9622B37E-DCC9-4B6F-BC59-38A8B6AD0E74}">
      <dgm:prSet/>
      <dgm:spPr/>
      <dgm:t>
        <a:bodyPr/>
        <a:lstStyle/>
        <a:p>
          <a:endParaRPr lang="en-IE"/>
        </a:p>
      </dgm:t>
    </dgm:pt>
    <dgm:pt modelId="{0EAFB561-6D53-48DE-96CC-53A68B80B5AE}" type="pres">
      <dgm:prSet presAssocID="{E58028C7-1515-45BB-8DAF-4253FDA77E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4FCF1C-BBE2-4877-84CA-82A6120E1254}" type="pres">
      <dgm:prSet presAssocID="{79955D77-D032-4EAA-92F9-E62CCD306E88}" presName="root1" presStyleCnt="0"/>
      <dgm:spPr/>
    </dgm:pt>
    <dgm:pt modelId="{F7DE77DE-A0F8-43C8-8E2C-E8B8D760FBCA}" type="pres">
      <dgm:prSet presAssocID="{79955D77-D032-4EAA-92F9-E62CCD306E88}" presName="LevelOneTextNode" presStyleLbl="node0" presStyleIdx="0" presStyleCnt="1" custLinFactY="-6652" custLinFactNeighborX="-570" custLinFactNeighborY="-100000">
        <dgm:presLayoutVars>
          <dgm:chPref val="3"/>
        </dgm:presLayoutVars>
      </dgm:prSet>
      <dgm:spPr/>
    </dgm:pt>
    <dgm:pt modelId="{83A47A13-E0DE-4B60-9A02-96160CDA3B2D}" type="pres">
      <dgm:prSet presAssocID="{79955D77-D032-4EAA-92F9-E62CCD306E88}" presName="level2hierChild" presStyleCnt="0"/>
      <dgm:spPr/>
    </dgm:pt>
    <dgm:pt modelId="{27152E3E-E5E2-44CE-9148-59534FCF10E4}" type="pres">
      <dgm:prSet presAssocID="{E9BFF513-90F8-45B5-BCE1-780E0C1317A9}" presName="conn2-1" presStyleLbl="parChTrans1D2" presStyleIdx="0" presStyleCnt="3"/>
      <dgm:spPr/>
    </dgm:pt>
    <dgm:pt modelId="{897BA491-726B-4E5D-9CCE-82C82059353F}" type="pres">
      <dgm:prSet presAssocID="{E9BFF513-90F8-45B5-BCE1-780E0C1317A9}" presName="connTx" presStyleLbl="parChTrans1D2" presStyleIdx="0" presStyleCnt="3"/>
      <dgm:spPr/>
    </dgm:pt>
    <dgm:pt modelId="{2523E3E4-91B2-419E-9746-5C975B4685A4}" type="pres">
      <dgm:prSet presAssocID="{0175DD62-AB92-46E7-81EA-03BD3FF47BF0}" presName="root2" presStyleCnt="0"/>
      <dgm:spPr/>
    </dgm:pt>
    <dgm:pt modelId="{D7A6284A-3F0B-452E-B6C0-59A3908FC76E}" type="pres">
      <dgm:prSet presAssocID="{0175DD62-AB92-46E7-81EA-03BD3FF47BF0}" presName="LevelTwoTextNode" presStyleLbl="node2" presStyleIdx="0" presStyleCnt="3" custScaleX="224434" custScaleY="77103" custLinFactNeighborX="-16181" custLinFactNeighborY="-49716">
        <dgm:presLayoutVars>
          <dgm:chPref val="3"/>
        </dgm:presLayoutVars>
      </dgm:prSet>
      <dgm:spPr/>
    </dgm:pt>
    <dgm:pt modelId="{0093A889-DF78-4D5E-9F3C-BAD480354F9F}" type="pres">
      <dgm:prSet presAssocID="{0175DD62-AB92-46E7-81EA-03BD3FF47BF0}" presName="level3hierChild" presStyleCnt="0"/>
      <dgm:spPr/>
    </dgm:pt>
    <dgm:pt modelId="{14511B97-E740-40AE-8727-034208CA0BC8}" type="pres">
      <dgm:prSet presAssocID="{84D5A687-94A2-4FD1-B6AF-3965D23346BD}" presName="conn2-1" presStyleLbl="parChTrans1D3" presStyleIdx="0" presStyleCnt="2"/>
      <dgm:spPr/>
    </dgm:pt>
    <dgm:pt modelId="{6D48345B-C2C8-4478-AA6F-24A53A79494B}" type="pres">
      <dgm:prSet presAssocID="{84D5A687-94A2-4FD1-B6AF-3965D23346BD}" presName="connTx" presStyleLbl="parChTrans1D3" presStyleIdx="0" presStyleCnt="2"/>
      <dgm:spPr/>
    </dgm:pt>
    <dgm:pt modelId="{BF9FD276-3850-4DBE-8CB3-0B64ECAD9F4A}" type="pres">
      <dgm:prSet presAssocID="{7A40FF8D-11C1-4690-8932-5CFAAD96FCAA}" presName="root2" presStyleCnt="0"/>
      <dgm:spPr/>
    </dgm:pt>
    <dgm:pt modelId="{6ADAABAD-8F52-4AEA-A427-9CDA84F2E9A1}" type="pres">
      <dgm:prSet presAssocID="{7A40FF8D-11C1-4690-8932-5CFAAD96FCAA}" presName="LevelTwoTextNode" presStyleLbl="node3" presStyleIdx="0" presStyleCnt="2" custScaleX="118335" custScaleY="103622" custLinFactNeighborX="1324" custLinFactNeighborY="32281">
        <dgm:presLayoutVars>
          <dgm:chPref val="3"/>
        </dgm:presLayoutVars>
      </dgm:prSet>
      <dgm:spPr/>
    </dgm:pt>
    <dgm:pt modelId="{372588FF-2A10-4B8F-8C55-39DAD58ECE51}" type="pres">
      <dgm:prSet presAssocID="{7A40FF8D-11C1-4690-8932-5CFAAD96FCAA}" presName="level3hierChild" presStyleCnt="0"/>
      <dgm:spPr/>
    </dgm:pt>
    <dgm:pt modelId="{B92B2474-B942-4420-AD91-4520DF061123}" type="pres">
      <dgm:prSet presAssocID="{C238652D-B2D3-4123-B58D-BF9E68D4B43A}" presName="conn2-1" presStyleLbl="parChTrans1D3" presStyleIdx="1" presStyleCnt="2"/>
      <dgm:spPr/>
    </dgm:pt>
    <dgm:pt modelId="{44B4D7AB-CACA-4FCA-B56E-63F21F1BBA02}" type="pres">
      <dgm:prSet presAssocID="{C238652D-B2D3-4123-B58D-BF9E68D4B43A}" presName="connTx" presStyleLbl="parChTrans1D3" presStyleIdx="1" presStyleCnt="2"/>
      <dgm:spPr/>
    </dgm:pt>
    <dgm:pt modelId="{673635CF-90AB-4AD3-8B0F-C55345BF0DAA}" type="pres">
      <dgm:prSet presAssocID="{4A44327E-3270-4DA2-9C03-8E72990F173B}" presName="root2" presStyleCnt="0"/>
      <dgm:spPr/>
    </dgm:pt>
    <dgm:pt modelId="{3990999B-44B5-4C8A-A30B-85B03653DB87}" type="pres">
      <dgm:prSet presAssocID="{4A44327E-3270-4DA2-9C03-8E72990F173B}" presName="LevelTwoTextNode" presStyleLbl="node3" presStyleIdx="1" presStyleCnt="2" custScaleX="132428" custScaleY="135601" custLinFactNeighborX="-9766" custLinFactNeighborY="56314">
        <dgm:presLayoutVars>
          <dgm:chPref val="3"/>
        </dgm:presLayoutVars>
      </dgm:prSet>
      <dgm:spPr/>
    </dgm:pt>
    <dgm:pt modelId="{73809D97-9E5C-44B7-8BB8-54C5829209D1}" type="pres">
      <dgm:prSet presAssocID="{4A44327E-3270-4DA2-9C03-8E72990F173B}" presName="level3hierChild" presStyleCnt="0"/>
      <dgm:spPr/>
    </dgm:pt>
    <dgm:pt modelId="{FE9CB6F1-2D59-4DEC-BFD9-B33BCAAC2D8E}" type="pres">
      <dgm:prSet presAssocID="{B22443D5-A2ED-47CF-B8EE-636B4809F885}" presName="conn2-1" presStyleLbl="parChTrans1D2" presStyleIdx="1" presStyleCnt="3"/>
      <dgm:spPr/>
    </dgm:pt>
    <dgm:pt modelId="{A6A5EF03-18A2-4618-BFD7-1D0A408A6F51}" type="pres">
      <dgm:prSet presAssocID="{B22443D5-A2ED-47CF-B8EE-636B4809F885}" presName="connTx" presStyleLbl="parChTrans1D2" presStyleIdx="1" presStyleCnt="3"/>
      <dgm:spPr/>
    </dgm:pt>
    <dgm:pt modelId="{A6724FA3-9314-4BDC-AF39-AFC97C7BA516}" type="pres">
      <dgm:prSet presAssocID="{72DC4C81-514A-4481-9DB5-3752D7B45F43}" presName="root2" presStyleCnt="0"/>
      <dgm:spPr/>
    </dgm:pt>
    <dgm:pt modelId="{724BAC74-6B09-4A2F-9562-8F2C202ADE4D}" type="pres">
      <dgm:prSet presAssocID="{72DC4C81-514A-4481-9DB5-3752D7B45F43}" presName="LevelTwoTextNode" presStyleLbl="node2" presStyleIdx="1" presStyleCnt="3" custScaleX="210156" custScaleY="79471" custLinFactNeighborX="-8336" custLinFactNeighborY="-50963">
        <dgm:presLayoutVars>
          <dgm:chPref val="3"/>
        </dgm:presLayoutVars>
      </dgm:prSet>
      <dgm:spPr/>
    </dgm:pt>
    <dgm:pt modelId="{8F5BCD90-13E6-4DC2-A80C-E2E590DD1677}" type="pres">
      <dgm:prSet presAssocID="{72DC4C81-514A-4481-9DB5-3752D7B45F43}" presName="level3hierChild" presStyleCnt="0"/>
      <dgm:spPr/>
    </dgm:pt>
    <dgm:pt modelId="{9063836A-01F3-4156-8787-B0B0FEEC16E6}" type="pres">
      <dgm:prSet presAssocID="{02B89C99-152B-4563-AEBB-60E1F7F601BF}" presName="conn2-1" presStyleLbl="parChTrans1D2" presStyleIdx="2" presStyleCnt="3"/>
      <dgm:spPr/>
    </dgm:pt>
    <dgm:pt modelId="{C22DF264-7792-4C0D-9A75-474D787DEB7E}" type="pres">
      <dgm:prSet presAssocID="{02B89C99-152B-4563-AEBB-60E1F7F601BF}" presName="connTx" presStyleLbl="parChTrans1D2" presStyleIdx="2" presStyleCnt="3"/>
      <dgm:spPr/>
    </dgm:pt>
    <dgm:pt modelId="{704CDB80-A5BA-4236-9189-DC89A8CE7331}" type="pres">
      <dgm:prSet presAssocID="{5EDE8AFD-AE68-4A46-8BA3-25B90050A59D}" presName="root2" presStyleCnt="0"/>
      <dgm:spPr/>
    </dgm:pt>
    <dgm:pt modelId="{BAB424D7-C1B5-4A4E-A2C4-DD17FB060B08}" type="pres">
      <dgm:prSet presAssocID="{5EDE8AFD-AE68-4A46-8BA3-25B90050A59D}" presName="LevelTwoTextNode" presStyleLbl="node2" presStyleIdx="2" presStyleCnt="3" custScaleX="173513" custScaleY="71520" custLinFactNeighborX="-12074" custLinFactNeighborY="-45989">
        <dgm:presLayoutVars>
          <dgm:chPref val="3"/>
        </dgm:presLayoutVars>
      </dgm:prSet>
      <dgm:spPr/>
    </dgm:pt>
    <dgm:pt modelId="{3B5EB051-D4A6-4C10-97B7-22742F827EEE}" type="pres">
      <dgm:prSet presAssocID="{5EDE8AFD-AE68-4A46-8BA3-25B90050A59D}" presName="level3hierChild" presStyleCnt="0"/>
      <dgm:spPr/>
    </dgm:pt>
  </dgm:ptLst>
  <dgm:cxnLst>
    <dgm:cxn modelId="{F253CE06-A353-4A4A-A0D7-D8F1A9611C13}" srcId="{0175DD62-AB92-46E7-81EA-03BD3FF47BF0}" destId="{7A40FF8D-11C1-4690-8932-5CFAAD96FCAA}" srcOrd="0" destOrd="0" parTransId="{84D5A687-94A2-4FD1-B6AF-3965D23346BD}" sibTransId="{2978D701-C5AF-45B5-AAF4-66E1F8469D9C}"/>
    <dgm:cxn modelId="{6E640607-BD62-4A68-8639-C07EF95C1B9D}" type="presOf" srcId="{E9BFF513-90F8-45B5-BCE1-780E0C1317A9}" destId="{897BA491-726B-4E5D-9CCE-82C82059353F}" srcOrd="1" destOrd="0" presId="urn:microsoft.com/office/officeart/2005/8/layout/hierarchy2"/>
    <dgm:cxn modelId="{E2F97411-7446-47B2-9343-E693A3DC36B6}" srcId="{79955D77-D032-4EAA-92F9-E62CCD306E88}" destId="{5EDE8AFD-AE68-4A46-8BA3-25B90050A59D}" srcOrd="2" destOrd="0" parTransId="{02B89C99-152B-4563-AEBB-60E1F7F601BF}" sibTransId="{D4FDB3D4-F6ED-4122-B157-FFB644B6734C}"/>
    <dgm:cxn modelId="{527A6717-A44B-4FE1-AB60-D762DDE9205A}" type="presOf" srcId="{72DC4C81-514A-4481-9DB5-3752D7B45F43}" destId="{724BAC74-6B09-4A2F-9562-8F2C202ADE4D}" srcOrd="0" destOrd="0" presId="urn:microsoft.com/office/officeart/2005/8/layout/hierarchy2"/>
    <dgm:cxn modelId="{69453719-468B-4859-9D6E-605A0802CFCD}" type="presOf" srcId="{5EDE8AFD-AE68-4A46-8BA3-25B90050A59D}" destId="{BAB424D7-C1B5-4A4E-A2C4-DD17FB060B08}" srcOrd="0" destOrd="0" presId="urn:microsoft.com/office/officeart/2005/8/layout/hierarchy2"/>
    <dgm:cxn modelId="{7B709922-8A1D-4DE8-9FC7-4BD9CCB012D9}" type="presOf" srcId="{02B89C99-152B-4563-AEBB-60E1F7F601BF}" destId="{9063836A-01F3-4156-8787-B0B0FEEC16E6}" srcOrd="0" destOrd="0" presId="urn:microsoft.com/office/officeart/2005/8/layout/hierarchy2"/>
    <dgm:cxn modelId="{2D5BB729-0540-4373-994C-FAE6DAA2DE45}" type="presOf" srcId="{0175DD62-AB92-46E7-81EA-03BD3FF47BF0}" destId="{D7A6284A-3F0B-452E-B6C0-59A3908FC76E}" srcOrd="0" destOrd="0" presId="urn:microsoft.com/office/officeart/2005/8/layout/hierarchy2"/>
    <dgm:cxn modelId="{4187822A-E0E2-49D9-A458-05CE859FF93E}" type="presOf" srcId="{4A44327E-3270-4DA2-9C03-8E72990F173B}" destId="{3990999B-44B5-4C8A-A30B-85B03653DB87}" srcOrd="0" destOrd="0" presId="urn:microsoft.com/office/officeart/2005/8/layout/hierarchy2"/>
    <dgm:cxn modelId="{330ECA2C-3BF1-4485-9D08-FBBB7EB7366C}" srcId="{0175DD62-AB92-46E7-81EA-03BD3FF47BF0}" destId="{4A44327E-3270-4DA2-9C03-8E72990F173B}" srcOrd="1" destOrd="0" parTransId="{C238652D-B2D3-4123-B58D-BF9E68D4B43A}" sibTransId="{F8D4A185-E976-4003-B3AE-6A1019115B94}"/>
    <dgm:cxn modelId="{37650E2D-75CE-4550-A272-A7866D8B85A2}" type="presOf" srcId="{02B89C99-152B-4563-AEBB-60E1F7F601BF}" destId="{C22DF264-7792-4C0D-9A75-474D787DEB7E}" srcOrd="1" destOrd="0" presId="urn:microsoft.com/office/officeart/2005/8/layout/hierarchy2"/>
    <dgm:cxn modelId="{3EAC145E-050A-4FD0-971D-79DBB9150A0C}" type="presOf" srcId="{79955D77-D032-4EAA-92F9-E62CCD306E88}" destId="{F7DE77DE-A0F8-43C8-8E2C-E8B8D760FBCA}" srcOrd="0" destOrd="0" presId="urn:microsoft.com/office/officeart/2005/8/layout/hierarchy2"/>
    <dgm:cxn modelId="{D0861542-1159-45BC-9A6B-22911C92B53F}" type="presOf" srcId="{84D5A687-94A2-4FD1-B6AF-3965D23346BD}" destId="{14511B97-E740-40AE-8727-034208CA0BC8}" srcOrd="0" destOrd="0" presId="urn:microsoft.com/office/officeart/2005/8/layout/hierarchy2"/>
    <dgm:cxn modelId="{0226F067-A398-44D7-9320-FAE4415837CC}" type="presOf" srcId="{E58028C7-1515-45BB-8DAF-4253FDA77E15}" destId="{0EAFB561-6D53-48DE-96CC-53A68B80B5AE}" srcOrd="0" destOrd="0" presId="urn:microsoft.com/office/officeart/2005/8/layout/hierarchy2"/>
    <dgm:cxn modelId="{D022E76B-3DFB-4F38-9AB8-56455FAAB896}" srcId="{79955D77-D032-4EAA-92F9-E62CCD306E88}" destId="{72DC4C81-514A-4481-9DB5-3752D7B45F43}" srcOrd="1" destOrd="0" parTransId="{B22443D5-A2ED-47CF-B8EE-636B4809F885}" sibTransId="{BEED9676-1F78-4E65-81F1-104FA178CDCF}"/>
    <dgm:cxn modelId="{124F2C72-605D-4195-A218-CEB0C9D54DD4}" type="presOf" srcId="{C238652D-B2D3-4123-B58D-BF9E68D4B43A}" destId="{44B4D7AB-CACA-4FCA-B56E-63F21F1BBA02}" srcOrd="1" destOrd="0" presId="urn:microsoft.com/office/officeart/2005/8/layout/hierarchy2"/>
    <dgm:cxn modelId="{9622B37E-DCC9-4B6F-BC59-38A8B6AD0E74}" srcId="{E58028C7-1515-45BB-8DAF-4253FDA77E15}" destId="{79955D77-D032-4EAA-92F9-E62CCD306E88}" srcOrd="0" destOrd="0" parTransId="{41F1E4D7-CC60-4265-8E07-E7C22151B0C2}" sibTransId="{26B79D4B-4765-4060-8807-352CB3EAF611}"/>
    <dgm:cxn modelId="{61AC3B95-ECFB-4841-83C2-8909D8C1981E}" type="presOf" srcId="{B22443D5-A2ED-47CF-B8EE-636B4809F885}" destId="{FE9CB6F1-2D59-4DEC-BFD9-B33BCAAC2D8E}" srcOrd="0" destOrd="0" presId="urn:microsoft.com/office/officeart/2005/8/layout/hierarchy2"/>
    <dgm:cxn modelId="{3C1BA5A0-D8AC-42AC-B781-432E7FEDF17A}" type="presOf" srcId="{C238652D-B2D3-4123-B58D-BF9E68D4B43A}" destId="{B92B2474-B942-4420-AD91-4520DF061123}" srcOrd="0" destOrd="0" presId="urn:microsoft.com/office/officeart/2005/8/layout/hierarchy2"/>
    <dgm:cxn modelId="{7AD241AC-B334-47D0-931A-C8E34EFFBC83}" type="presOf" srcId="{B22443D5-A2ED-47CF-B8EE-636B4809F885}" destId="{A6A5EF03-18A2-4618-BFD7-1D0A408A6F51}" srcOrd="1" destOrd="0" presId="urn:microsoft.com/office/officeart/2005/8/layout/hierarchy2"/>
    <dgm:cxn modelId="{7D6C12B6-7D92-4D0A-B3C9-9FF682E364F8}" type="presOf" srcId="{7A40FF8D-11C1-4690-8932-5CFAAD96FCAA}" destId="{6ADAABAD-8F52-4AEA-A427-9CDA84F2E9A1}" srcOrd="0" destOrd="0" presId="urn:microsoft.com/office/officeart/2005/8/layout/hierarchy2"/>
    <dgm:cxn modelId="{239C9CB8-9BAC-4DC6-BE22-F5F49E4087B5}" type="presOf" srcId="{E9BFF513-90F8-45B5-BCE1-780E0C1317A9}" destId="{27152E3E-E5E2-44CE-9148-59534FCF10E4}" srcOrd="0" destOrd="0" presId="urn:microsoft.com/office/officeart/2005/8/layout/hierarchy2"/>
    <dgm:cxn modelId="{CB3901DE-3D93-4DE4-8F20-BD71F6419E1D}" type="presOf" srcId="{84D5A687-94A2-4FD1-B6AF-3965D23346BD}" destId="{6D48345B-C2C8-4478-AA6F-24A53A79494B}" srcOrd="1" destOrd="0" presId="urn:microsoft.com/office/officeart/2005/8/layout/hierarchy2"/>
    <dgm:cxn modelId="{116ED4FE-F383-41C9-971B-39CF10B58089}" srcId="{79955D77-D032-4EAA-92F9-E62CCD306E88}" destId="{0175DD62-AB92-46E7-81EA-03BD3FF47BF0}" srcOrd="0" destOrd="0" parTransId="{E9BFF513-90F8-45B5-BCE1-780E0C1317A9}" sibTransId="{7ACAE5AB-B37C-4007-85A8-D189D5B7EA94}"/>
    <dgm:cxn modelId="{243D3E80-D6EE-404C-AD66-C8A5DEC3FC47}" type="presParOf" srcId="{0EAFB561-6D53-48DE-96CC-53A68B80B5AE}" destId="{3D4FCF1C-BBE2-4877-84CA-82A6120E1254}" srcOrd="0" destOrd="0" presId="urn:microsoft.com/office/officeart/2005/8/layout/hierarchy2"/>
    <dgm:cxn modelId="{E59958C4-7EF7-41C1-98C9-C777E16300A6}" type="presParOf" srcId="{3D4FCF1C-BBE2-4877-84CA-82A6120E1254}" destId="{F7DE77DE-A0F8-43C8-8E2C-E8B8D760FBCA}" srcOrd="0" destOrd="0" presId="urn:microsoft.com/office/officeart/2005/8/layout/hierarchy2"/>
    <dgm:cxn modelId="{57920AD4-558C-48E0-B315-E41697108E0B}" type="presParOf" srcId="{3D4FCF1C-BBE2-4877-84CA-82A6120E1254}" destId="{83A47A13-E0DE-4B60-9A02-96160CDA3B2D}" srcOrd="1" destOrd="0" presId="urn:microsoft.com/office/officeart/2005/8/layout/hierarchy2"/>
    <dgm:cxn modelId="{7242F68A-A4A3-46AB-A4F9-A7F67D9315D4}" type="presParOf" srcId="{83A47A13-E0DE-4B60-9A02-96160CDA3B2D}" destId="{27152E3E-E5E2-44CE-9148-59534FCF10E4}" srcOrd="0" destOrd="0" presId="urn:microsoft.com/office/officeart/2005/8/layout/hierarchy2"/>
    <dgm:cxn modelId="{81CCB56F-EA54-4CD3-ACE2-C5339D2D287A}" type="presParOf" srcId="{27152E3E-E5E2-44CE-9148-59534FCF10E4}" destId="{897BA491-726B-4E5D-9CCE-82C82059353F}" srcOrd="0" destOrd="0" presId="urn:microsoft.com/office/officeart/2005/8/layout/hierarchy2"/>
    <dgm:cxn modelId="{90BC3652-9D2A-45B7-A342-93ABAF63EA31}" type="presParOf" srcId="{83A47A13-E0DE-4B60-9A02-96160CDA3B2D}" destId="{2523E3E4-91B2-419E-9746-5C975B4685A4}" srcOrd="1" destOrd="0" presId="urn:microsoft.com/office/officeart/2005/8/layout/hierarchy2"/>
    <dgm:cxn modelId="{04BC6802-8DF4-4A2C-BF0C-1F71A25DC15D}" type="presParOf" srcId="{2523E3E4-91B2-419E-9746-5C975B4685A4}" destId="{D7A6284A-3F0B-452E-B6C0-59A3908FC76E}" srcOrd="0" destOrd="0" presId="urn:microsoft.com/office/officeart/2005/8/layout/hierarchy2"/>
    <dgm:cxn modelId="{6E72AB67-043D-4F01-9728-90FC70412993}" type="presParOf" srcId="{2523E3E4-91B2-419E-9746-5C975B4685A4}" destId="{0093A889-DF78-4D5E-9F3C-BAD480354F9F}" srcOrd="1" destOrd="0" presId="urn:microsoft.com/office/officeart/2005/8/layout/hierarchy2"/>
    <dgm:cxn modelId="{9BB54C89-DC2E-4B2B-9ECC-9D038831A1B3}" type="presParOf" srcId="{0093A889-DF78-4D5E-9F3C-BAD480354F9F}" destId="{14511B97-E740-40AE-8727-034208CA0BC8}" srcOrd="0" destOrd="0" presId="urn:microsoft.com/office/officeart/2005/8/layout/hierarchy2"/>
    <dgm:cxn modelId="{7A7C4A18-42E8-4CB3-A7B0-7BD4EB545E65}" type="presParOf" srcId="{14511B97-E740-40AE-8727-034208CA0BC8}" destId="{6D48345B-C2C8-4478-AA6F-24A53A79494B}" srcOrd="0" destOrd="0" presId="urn:microsoft.com/office/officeart/2005/8/layout/hierarchy2"/>
    <dgm:cxn modelId="{24BB2AEE-6B45-4A48-85D5-D58E097D132E}" type="presParOf" srcId="{0093A889-DF78-4D5E-9F3C-BAD480354F9F}" destId="{BF9FD276-3850-4DBE-8CB3-0B64ECAD9F4A}" srcOrd="1" destOrd="0" presId="urn:microsoft.com/office/officeart/2005/8/layout/hierarchy2"/>
    <dgm:cxn modelId="{BC9C319F-4E24-40B0-A4C0-3DDE510603BA}" type="presParOf" srcId="{BF9FD276-3850-4DBE-8CB3-0B64ECAD9F4A}" destId="{6ADAABAD-8F52-4AEA-A427-9CDA84F2E9A1}" srcOrd="0" destOrd="0" presId="urn:microsoft.com/office/officeart/2005/8/layout/hierarchy2"/>
    <dgm:cxn modelId="{A39697C5-ECD7-46D4-AC49-75E1C013D79B}" type="presParOf" srcId="{BF9FD276-3850-4DBE-8CB3-0B64ECAD9F4A}" destId="{372588FF-2A10-4B8F-8C55-39DAD58ECE51}" srcOrd="1" destOrd="0" presId="urn:microsoft.com/office/officeart/2005/8/layout/hierarchy2"/>
    <dgm:cxn modelId="{E4FA1B3F-D88A-409A-8743-D4B41AA1E11D}" type="presParOf" srcId="{0093A889-DF78-4D5E-9F3C-BAD480354F9F}" destId="{B92B2474-B942-4420-AD91-4520DF061123}" srcOrd="2" destOrd="0" presId="urn:microsoft.com/office/officeart/2005/8/layout/hierarchy2"/>
    <dgm:cxn modelId="{2D40D0D5-9A68-4A2A-8F9F-86C348491DEE}" type="presParOf" srcId="{B92B2474-B942-4420-AD91-4520DF061123}" destId="{44B4D7AB-CACA-4FCA-B56E-63F21F1BBA02}" srcOrd="0" destOrd="0" presId="urn:microsoft.com/office/officeart/2005/8/layout/hierarchy2"/>
    <dgm:cxn modelId="{689F5343-8B7C-40C2-8AC9-6009950A9981}" type="presParOf" srcId="{0093A889-DF78-4D5E-9F3C-BAD480354F9F}" destId="{673635CF-90AB-4AD3-8B0F-C55345BF0DAA}" srcOrd="3" destOrd="0" presId="urn:microsoft.com/office/officeart/2005/8/layout/hierarchy2"/>
    <dgm:cxn modelId="{BFC8DE70-7B5C-4BC0-BD03-AC80AAA99128}" type="presParOf" srcId="{673635CF-90AB-4AD3-8B0F-C55345BF0DAA}" destId="{3990999B-44B5-4C8A-A30B-85B03653DB87}" srcOrd="0" destOrd="0" presId="urn:microsoft.com/office/officeart/2005/8/layout/hierarchy2"/>
    <dgm:cxn modelId="{3710331E-1E30-4D58-8BAF-A4A512FD5C46}" type="presParOf" srcId="{673635CF-90AB-4AD3-8B0F-C55345BF0DAA}" destId="{73809D97-9E5C-44B7-8BB8-54C5829209D1}" srcOrd="1" destOrd="0" presId="urn:microsoft.com/office/officeart/2005/8/layout/hierarchy2"/>
    <dgm:cxn modelId="{1FABAF2A-C2F6-4D90-8A41-79E1FD238D20}" type="presParOf" srcId="{83A47A13-E0DE-4B60-9A02-96160CDA3B2D}" destId="{FE9CB6F1-2D59-4DEC-BFD9-B33BCAAC2D8E}" srcOrd="2" destOrd="0" presId="urn:microsoft.com/office/officeart/2005/8/layout/hierarchy2"/>
    <dgm:cxn modelId="{0729C574-655D-4FED-A688-2856443D53B7}" type="presParOf" srcId="{FE9CB6F1-2D59-4DEC-BFD9-B33BCAAC2D8E}" destId="{A6A5EF03-18A2-4618-BFD7-1D0A408A6F51}" srcOrd="0" destOrd="0" presId="urn:microsoft.com/office/officeart/2005/8/layout/hierarchy2"/>
    <dgm:cxn modelId="{E50400D1-BD28-4293-99DF-721AA00FA9D4}" type="presParOf" srcId="{83A47A13-E0DE-4B60-9A02-96160CDA3B2D}" destId="{A6724FA3-9314-4BDC-AF39-AFC97C7BA516}" srcOrd="3" destOrd="0" presId="urn:microsoft.com/office/officeart/2005/8/layout/hierarchy2"/>
    <dgm:cxn modelId="{1E215202-7950-4B48-9C45-8845D6FECD42}" type="presParOf" srcId="{A6724FA3-9314-4BDC-AF39-AFC97C7BA516}" destId="{724BAC74-6B09-4A2F-9562-8F2C202ADE4D}" srcOrd="0" destOrd="0" presId="urn:microsoft.com/office/officeart/2005/8/layout/hierarchy2"/>
    <dgm:cxn modelId="{8F516028-CDAC-4585-A089-A06D4E6BF78F}" type="presParOf" srcId="{A6724FA3-9314-4BDC-AF39-AFC97C7BA516}" destId="{8F5BCD90-13E6-4DC2-A80C-E2E590DD1677}" srcOrd="1" destOrd="0" presId="urn:microsoft.com/office/officeart/2005/8/layout/hierarchy2"/>
    <dgm:cxn modelId="{AADB6DB0-8736-4743-9F1B-93DF2CABA0E1}" type="presParOf" srcId="{83A47A13-E0DE-4B60-9A02-96160CDA3B2D}" destId="{9063836A-01F3-4156-8787-B0B0FEEC16E6}" srcOrd="4" destOrd="0" presId="urn:microsoft.com/office/officeart/2005/8/layout/hierarchy2"/>
    <dgm:cxn modelId="{D425F5A7-3ACD-49F3-A562-9DFF83A7604F}" type="presParOf" srcId="{9063836A-01F3-4156-8787-B0B0FEEC16E6}" destId="{C22DF264-7792-4C0D-9A75-474D787DEB7E}" srcOrd="0" destOrd="0" presId="urn:microsoft.com/office/officeart/2005/8/layout/hierarchy2"/>
    <dgm:cxn modelId="{07198327-C95B-4ECA-B7DB-F5FF1060A000}" type="presParOf" srcId="{83A47A13-E0DE-4B60-9A02-96160CDA3B2D}" destId="{704CDB80-A5BA-4236-9189-DC89A8CE7331}" srcOrd="5" destOrd="0" presId="urn:microsoft.com/office/officeart/2005/8/layout/hierarchy2"/>
    <dgm:cxn modelId="{936D2E97-9039-4505-A745-3BA32114E5AC}" type="presParOf" srcId="{704CDB80-A5BA-4236-9189-DC89A8CE7331}" destId="{BAB424D7-C1B5-4A4E-A2C4-DD17FB060B08}" srcOrd="0" destOrd="0" presId="urn:microsoft.com/office/officeart/2005/8/layout/hierarchy2"/>
    <dgm:cxn modelId="{730FF777-94D3-41FB-8E46-8E9C248F89FA}" type="presParOf" srcId="{704CDB80-A5BA-4236-9189-DC89A8CE7331}" destId="{3B5EB051-D4A6-4C10-97B7-22742F827E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E77DE-A0F8-43C8-8E2C-E8B8D760FBCA}">
      <dsp:nvSpPr>
        <dsp:cNvPr id="0" name=""/>
        <dsp:cNvSpPr/>
      </dsp:nvSpPr>
      <dsp:spPr>
        <a:xfrm>
          <a:off x="0" y="1060816"/>
          <a:ext cx="1632715" cy="81635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0" kern="1200" dirty="0"/>
        </a:p>
      </dsp:txBody>
      <dsp:txXfrm>
        <a:off x="23910" y="1084726"/>
        <a:ext cx="1584895" cy="768537"/>
      </dsp:txXfrm>
    </dsp:sp>
    <dsp:sp modelId="{27152E3E-E5E2-44CE-9148-59534FCF10E4}">
      <dsp:nvSpPr>
        <dsp:cNvPr id="0" name=""/>
        <dsp:cNvSpPr/>
      </dsp:nvSpPr>
      <dsp:spPr>
        <a:xfrm rot="19509466">
          <a:off x="1589732" y="1313441"/>
          <a:ext cx="479531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479531" y="185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1817510" y="1320024"/>
        <a:ext cx="23976" cy="23976"/>
      </dsp:txXfrm>
    </dsp:sp>
    <dsp:sp modelId="{D7A6284A-3F0B-452E-B6C0-59A3908FC76E}">
      <dsp:nvSpPr>
        <dsp:cNvPr id="0" name=""/>
        <dsp:cNvSpPr/>
      </dsp:nvSpPr>
      <dsp:spPr>
        <a:xfrm>
          <a:off x="2026281" y="880311"/>
          <a:ext cx="3664369" cy="62943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b="1" kern="1200" dirty="0"/>
            <a:t>Health &amp; welfar</a:t>
          </a:r>
          <a:r>
            <a:rPr lang="en-IE" sz="2600" kern="1200" dirty="0"/>
            <a:t>e: </a:t>
          </a:r>
          <a:r>
            <a:rPr lang="en-IE" sz="2600" b="1" kern="1200" dirty="0"/>
            <a:t>40%</a:t>
          </a:r>
        </a:p>
      </dsp:txBody>
      <dsp:txXfrm>
        <a:off x="2044717" y="898747"/>
        <a:ext cx="3627497" cy="592564"/>
      </dsp:txXfrm>
    </dsp:sp>
    <dsp:sp modelId="{14511B97-E740-40AE-8727-034208CA0BC8}">
      <dsp:nvSpPr>
        <dsp:cNvPr id="0" name=""/>
        <dsp:cNvSpPr/>
      </dsp:nvSpPr>
      <dsp:spPr>
        <a:xfrm rot="199938">
          <a:off x="5689855" y="1203792"/>
          <a:ext cx="940483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940483" y="185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6136584" y="1198851"/>
        <a:ext cx="47024" cy="47024"/>
      </dsp:txXfrm>
    </dsp:sp>
    <dsp:sp modelId="{6ADAABAD-8F52-4AEA-A427-9CDA84F2E9A1}">
      <dsp:nvSpPr>
        <dsp:cNvPr id="0" name=""/>
        <dsp:cNvSpPr/>
      </dsp:nvSpPr>
      <dsp:spPr>
        <a:xfrm>
          <a:off x="6629543" y="826733"/>
          <a:ext cx="1932074" cy="84592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IE" sz="2200" kern="1200" dirty="0"/>
            <a:t>Nursing &amp; AHP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IE" sz="2400" b="1" kern="1200" dirty="0"/>
            <a:t>&gt;50%</a:t>
          </a:r>
          <a:endParaRPr lang="en-IE" sz="2200" b="1" kern="1200" dirty="0"/>
        </a:p>
      </dsp:txBody>
      <dsp:txXfrm>
        <a:off x="6654319" y="851509"/>
        <a:ext cx="1882522" cy="796374"/>
      </dsp:txXfrm>
    </dsp:sp>
    <dsp:sp modelId="{B92B2474-B942-4420-AD91-4520DF061123}">
      <dsp:nvSpPr>
        <dsp:cNvPr id="0" name=""/>
        <dsp:cNvSpPr/>
      </dsp:nvSpPr>
      <dsp:spPr>
        <a:xfrm rot="3641289">
          <a:off x="5295581" y="1851346"/>
          <a:ext cx="1547962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1547962" y="185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6030863" y="1831217"/>
        <a:ext cx="77398" cy="77398"/>
      </dsp:txXfrm>
    </dsp:sp>
    <dsp:sp modelId="{3990999B-44B5-4C8A-A30B-85B03653DB87}">
      <dsp:nvSpPr>
        <dsp:cNvPr id="0" name=""/>
        <dsp:cNvSpPr/>
      </dsp:nvSpPr>
      <dsp:spPr>
        <a:xfrm>
          <a:off x="6448475" y="1991309"/>
          <a:ext cx="2162172" cy="110698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Medicine, Social Care, Sports Sciences etc</a:t>
          </a:r>
        </a:p>
      </dsp:txBody>
      <dsp:txXfrm>
        <a:off x="6480898" y="2023732"/>
        <a:ext cx="2097326" cy="1042143"/>
      </dsp:txXfrm>
    </dsp:sp>
    <dsp:sp modelId="{FE9CB6F1-2D59-4DEC-BFD9-B33BCAAC2D8E}">
      <dsp:nvSpPr>
        <dsp:cNvPr id="0" name=""/>
        <dsp:cNvSpPr/>
      </dsp:nvSpPr>
      <dsp:spPr>
        <a:xfrm rot="2547864">
          <a:off x="1539973" y="1689129"/>
          <a:ext cx="707135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707135" y="185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1875863" y="1690021"/>
        <a:ext cx="35356" cy="35356"/>
      </dsp:txXfrm>
    </dsp:sp>
    <dsp:sp modelId="{724BAC74-6B09-4A2F-9562-8F2C202ADE4D}">
      <dsp:nvSpPr>
        <dsp:cNvPr id="0" name=""/>
        <dsp:cNvSpPr/>
      </dsp:nvSpPr>
      <dsp:spPr>
        <a:xfrm>
          <a:off x="2154367" y="1622021"/>
          <a:ext cx="3431250" cy="64876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b="1" kern="1200" dirty="0"/>
            <a:t>Social Sciences: </a:t>
          </a:r>
          <a:r>
            <a:rPr lang="en-IE" sz="2800" b="1" kern="1200" dirty="0"/>
            <a:t>15%</a:t>
          </a:r>
          <a:endParaRPr lang="en-IE" sz="2200" b="1" kern="1200" dirty="0"/>
        </a:p>
      </dsp:txBody>
      <dsp:txXfrm>
        <a:off x="2173369" y="1641023"/>
        <a:ext cx="3393246" cy="610763"/>
      </dsp:txXfrm>
    </dsp:sp>
    <dsp:sp modelId="{9063836A-01F3-4156-8787-B0B0FEEC16E6}">
      <dsp:nvSpPr>
        <dsp:cNvPr id="0" name=""/>
        <dsp:cNvSpPr/>
      </dsp:nvSpPr>
      <dsp:spPr>
        <a:xfrm rot="4192302">
          <a:off x="1193758" y="2078816"/>
          <a:ext cx="1338534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1338534" y="185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1829562" y="2063923"/>
        <a:ext cx="66926" cy="66926"/>
      </dsp:txXfrm>
    </dsp:sp>
    <dsp:sp modelId="{BAB424D7-C1B5-4A4E-A2C4-DD17FB060B08}">
      <dsp:nvSpPr>
        <dsp:cNvPr id="0" name=""/>
        <dsp:cNvSpPr/>
      </dsp:nvSpPr>
      <dsp:spPr>
        <a:xfrm>
          <a:off x="2093336" y="2433848"/>
          <a:ext cx="2832974" cy="5838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b="1" kern="1200" dirty="0"/>
            <a:t>Education:14%</a:t>
          </a:r>
          <a:endParaRPr lang="en-IE" sz="2200" b="1" kern="1200" dirty="0"/>
        </a:p>
      </dsp:txBody>
      <dsp:txXfrm>
        <a:off x="2110437" y="2450949"/>
        <a:ext cx="2798772" cy="54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96376" y="7184571"/>
            <a:ext cx="26299954" cy="31725242"/>
          </a:xfrm>
        </p:spPr>
        <p:txBody>
          <a:bodyPr/>
          <a:lstStyle>
            <a:lvl2pPr marL="540063" indent="-180021">
              <a:buFontTx/>
              <a:buBlip>
                <a:blip r:embed="rId2"/>
              </a:buBlip>
              <a:defRPr/>
            </a:lvl2pPr>
            <a:lvl3pPr marL="900105" indent="-180021">
              <a:buFontTx/>
              <a:buBlip>
                <a:blip r:embed="rId2"/>
              </a:buBlip>
              <a:defRPr/>
            </a:lvl3pPr>
            <a:lvl4pPr marL="1260146" indent="-180021">
              <a:buFontTx/>
              <a:buBlip>
                <a:blip r:embed="rId2"/>
              </a:buBlip>
              <a:defRPr/>
            </a:lvl4pPr>
            <a:lvl5pPr marL="1620188" indent="-180021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1453169" y="-79256"/>
            <a:ext cx="174698" cy="42942480"/>
            <a:chOff x="581025" y="-12700"/>
            <a:chExt cx="69850" cy="6880225"/>
          </a:xfrm>
        </p:grpSpPr>
        <p:cxnSp>
          <p:nvCxnSpPr>
            <p:cNvPr id="9" name="Gerader Verbinder 8"/>
            <p:cNvCxnSpPr/>
            <p:nvPr/>
          </p:nvCxnSpPr>
          <p:spPr>
            <a:xfrm>
              <a:off x="631825" y="-12700"/>
              <a:ext cx="19050" cy="6877050"/>
            </a:xfrm>
            <a:prstGeom prst="line">
              <a:avLst/>
            </a:prstGeom>
            <a:ln>
              <a:solidFill>
                <a:srgbClr val="FED5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>
              <a:off x="609600" y="-9525"/>
              <a:ext cx="19050" cy="6877050"/>
            </a:xfrm>
            <a:prstGeom prst="line">
              <a:avLst/>
            </a:prstGeom>
            <a:ln>
              <a:solidFill>
                <a:srgbClr val="6385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>
              <a:off x="581025" y="-9525"/>
              <a:ext cx="19050" cy="6877050"/>
            </a:xfrm>
            <a:prstGeom prst="line">
              <a:avLst/>
            </a:prstGeom>
            <a:ln>
              <a:solidFill>
                <a:srgbClr val="2032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53169" y="-79256"/>
            <a:ext cx="174698" cy="42942480"/>
            <a:chOff x="581025" y="-12700"/>
            <a:chExt cx="69850" cy="6880225"/>
          </a:xfrm>
        </p:grpSpPr>
        <p:cxnSp>
          <p:nvCxnSpPr>
            <p:cNvPr id="21" name="Gerader Verbinder 20"/>
            <p:cNvCxnSpPr/>
            <p:nvPr/>
          </p:nvCxnSpPr>
          <p:spPr>
            <a:xfrm>
              <a:off x="631825" y="-12700"/>
              <a:ext cx="19050" cy="6877050"/>
            </a:xfrm>
            <a:prstGeom prst="line">
              <a:avLst/>
            </a:prstGeom>
            <a:ln>
              <a:solidFill>
                <a:srgbClr val="FED5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609600" y="-9525"/>
              <a:ext cx="19050" cy="6877050"/>
            </a:xfrm>
            <a:prstGeom prst="line">
              <a:avLst/>
            </a:prstGeom>
            <a:ln>
              <a:solidFill>
                <a:srgbClr val="6385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>
              <a:off x="581025" y="-9525"/>
              <a:ext cx="19050" cy="6877050"/>
            </a:xfrm>
            <a:prstGeom prst="line">
              <a:avLst/>
            </a:prstGeom>
            <a:ln>
              <a:solidFill>
                <a:srgbClr val="2032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elplatzhalter 1"/>
          <p:cNvSpPr>
            <a:spLocks noGrp="1"/>
          </p:cNvSpPr>
          <p:nvPr>
            <p:ph type="title"/>
          </p:nvPr>
        </p:nvSpPr>
        <p:spPr>
          <a:xfrm>
            <a:off x="2096376" y="1103255"/>
            <a:ext cx="23071395" cy="2510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29" name="Inhaltsplatzhalter 2"/>
          <p:cNvSpPr>
            <a:spLocks noGrp="1"/>
          </p:cNvSpPr>
          <p:nvPr>
            <p:ph idx="10"/>
          </p:nvPr>
        </p:nvSpPr>
        <p:spPr>
          <a:xfrm>
            <a:off x="2161690" y="4659086"/>
            <a:ext cx="26299954" cy="148045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6000">
                <a:solidFill>
                  <a:srgbClr val="6F8FC1"/>
                </a:solidFill>
              </a:defRPr>
            </a:lvl1pPr>
            <a:lvl2pPr marL="540063" indent="-180021">
              <a:buFontTx/>
              <a:buBlip>
                <a:blip r:embed="rId2"/>
              </a:buBlip>
              <a:defRPr/>
            </a:lvl2pPr>
            <a:lvl3pPr marL="900105" indent="-180021">
              <a:buFontTx/>
              <a:buBlip>
                <a:blip r:embed="rId2"/>
              </a:buBlip>
              <a:defRPr/>
            </a:lvl3pPr>
            <a:lvl4pPr marL="1260146" indent="-180021">
              <a:buFontTx/>
              <a:buBlip>
                <a:blip r:embed="rId2"/>
              </a:buBlip>
              <a:defRPr/>
            </a:lvl4pPr>
            <a:lvl5pPr marL="1620188" indent="-180021">
              <a:buFontTx/>
              <a:buBlip>
                <a:blip r:embed="rId2"/>
              </a:buBlip>
              <a:defRPr/>
            </a:lvl5pPr>
          </a:lstStyle>
          <a:p>
            <a:pPr lvl="0"/>
            <a:endParaRPr lang="en-US" noProof="0" dirty="0"/>
          </a:p>
        </p:txBody>
      </p:sp>
      <p:sp>
        <p:nvSpPr>
          <p:cNvPr id="30" name="Inhaltsplatzhalter 2"/>
          <p:cNvSpPr>
            <a:spLocks noGrp="1"/>
          </p:cNvSpPr>
          <p:nvPr>
            <p:ph idx="11"/>
          </p:nvPr>
        </p:nvSpPr>
        <p:spPr>
          <a:xfrm>
            <a:off x="2096376" y="39954841"/>
            <a:ext cx="26299954" cy="119315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6000">
                <a:solidFill>
                  <a:srgbClr val="6F8FC1"/>
                </a:solidFill>
              </a:defRPr>
            </a:lvl1pPr>
            <a:lvl2pPr marL="540063" indent="-180021">
              <a:buFontTx/>
              <a:buBlip>
                <a:blip r:embed="rId2"/>
              </a:buBlip>
              <a:defRPr/>
            </a:lvl2pPr>
            <a:lvl3pPr marL="900105" indent="-180021">
              <a:buFontTx/>
              <a:buBlip>
                <a:blip r:embed="rId2"/>
              </a:buBlip>
              <a:defRPr/>
            </a:lvl3pPr>
            <a:lvl4pPr marL="1260146" indent="-180021">
              <a:buFontTx/>
              <a:buBlip>
                <a:blip r:embed="rId2"/>
              </a:buBlip>
              <a:defRPr/>
            </a:lvl4pPr>
            <a:lvl5pPr marL="1620188" indent="-180021">
              <a:buFontTx/>
              <a:buBlip>
                <a:blip r:embed="rId2"/>
              </a:buBlip>
              <a:defRPr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776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760" y="476502"/>
            <a:ext cx="5672743" cy="392247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096376" y="1364512"/>
            <a:ext cx="23071395" cy="2510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03412" y="7094041"/>
            <a:ext cx="26292918" cy="3030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453169" y="-79256"/>
            <a:ext cx="174698" cy="42942480"/>
            <a:chOff x="581025" y="-12700"/>
            <a:chExt cx="69850" cy="6880225"/>
          </a:xfrm>
        </p:grpSpPr>
        <p:cxnSp>
          <p:nvCxnSpPr>
            <p:cNvPr id="8" name="Gerader Verbinder 7"/>
            <p:cNvCxnSpPr/>
            <p:nvPr/>
          </p:nvCxnSpPr>
          <p:spPr>
            <a:xfrm>
              <a:off x="631825" y="-12700"/>
              <a:ext cx="19050" cy="6877050"/>
            </a:xfrm>
            <a:prstGeom prst="line">
              <a:avLst/>
            </a:prstGeom>
            <a:ln>
              <a:solidFill>
                <a:srgbClr val="FED5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>
            <a:xfrm>
              <a:off x="609600" y="-9525"/>
              <a:ext cx="19050" cy="6877050"/>
            </a:xfrm>
            <a:prstGeom prst="line">
              <a:avLst/>
            </a:prstGeom>
            <a:ln>
              <a:solidFill>
                <a:srgbClr val="6385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>
              <a:off x="581025" y="-9525"/>
              <a:ext cx="19050" cy="6877050"/>
            </a:xfrm>
            <a:prstGeom prst="line">
              <a:avLst/>
            </a:prstGeom>
            <a:ln>
              <a:solidFill>
                <a:srgbClr val="2032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 rot="5400000">
            <a:off x="15069052" y="-10937830"/>
            <a:ext cx="354602" cy="30492706"/>
            <a:chOff x="581025" y="-12700"/>
            <a:chExt cx="69850" cy="6880225"/>
          </a:xfrm>
        </p:grpSpPr>
        <p:cxnSp>
          <p:nvCxnSpPr>
            <p:cNvPr id="12" name="Gerader Verbinder 11"/>
            <p:cNvCxnSpPr/>
            <p:nvPr/>
          </p:nvCxnSpPr>
          <p:spPr>
            <a:xfrm>
              <a:off x="631825" y="-12700"/>
              <a:ext cx="19050" cy="6877050"/>
            </a:xfrm>
            <a:prstGeom prst="line">
              <a:avLst/>
            </a:prstGeom>
            <a:ln>
              <a:solidFill>
                <a:srgbClr val="FED5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>
              <a:off x="609600" y="-9525"/>
              <a:ext cx="19050" cy="6877050"/>
            </a:xfrm>
            <a:prstGeom prst="line">
              <a:avLst/>
            </a:prstGeom>
            <a:ln>
              <a:solidFill>
                <a:srgbClr val="6385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>
            <a:xfrm>
              <a:off x="581025" y="-9525"/>
              <a:ext cx="19050" cy="6877050"/>
            </a:xfrm>
            <a:prstGeom prst="line">
              <a:avLst/>
            </a:prstGeom>
            <a:ln>
              <a:solidFill>
                <a:srgbClr val="2032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>
          <a:xfrm rot="5400000">
            <a:off x="15047280" y="-8608283"/>
            <a:ext cx="354602" cy="30492706"/>
            <a:chOff x="581025" y="-12700"/>
            <a:chExt cx="69850" cy="6880225"/>
          </a:xfrm>
        </p:grpSpPr>
        <p:cxnSp>
          <p:nvCxnSpPr>
            <p:cNvPr id="26" name="Gerader Verbinder 25"/>
            <p:cNvCxnSpPr/>
            <p:nvPr/>
          </p:nvCxnSpPr>
          <p:spPr>
            <a:xfrm>
              <a:off x="631825" y="-12700"/>
              <a:ext cx="19050" cy="6877050"/>
            </a:xfrm>
            <a:prstGeom prst="line">
              <a:avLst/>
            </a:prstGeom>
            <a:ln>
              <a:solidFill>
                <a:srgbClr val="FED5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>
              <a:off x="609600" y="-9525"/>
              <a:ext cx="19050" cy="6877050"/>
            </a:xfrm>
            <a:prstGeom prst="line">
              <a:avLst/>
            </a:prstGeom>
            <a:ln>
              <a:solidFill>
                <a:srgbClr val="6385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>
              <a:off x="581025" y="-9525"/>
              <a:ext cx="19050" cy="6877050"/>
            </a:xfrm>
            <a:prstGeom prst="line">
              <a:avLst/>
            </a:prstGeom>
            <a:ln>
              <a:solidFill>
                <a:srgbClr val="2032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elplatzhalter 1"/>
          <p:cNvSpPr txBox="1">
            <a:spLocks/>
          </p:cNvSpPr>
          <p:nvPr userDrawn="1"/>
        </p:nvSpPr>
        <p:spPr>
          <a:xfrm>
            <a:off x="2130286" y="4563927"/>
            <a:ext cx="23071395" cy="1882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rgbClr val="20327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5400" dirty="0">
              <a:solidFill>
                <a:srgbClr val="6F8FC1"/>
              </a:solidFill>
            </a:endParaRPr>
          </a:p>
        </p:txBody>
      </p:sp>
      <p:grpSp>
        <p:nvGrpSpPr>
          <p:cNvPr id="30" name="Gruppieren 29"/>
          <p:cNvGrpSpPr/>
          <p:nvPr userDrawn="1"/>
        </p:nvGrpSpPr>
        <p:grpSpPr>
          <a:xfrm rot="5400000">
            <a:off x="15069051" y="24375457"/>
            <a:ext cx="354602" cy="30492706"/>
            <a:chOff x="581025" y="-12700"/>
            <a:chExt cx="69850" cy="6880225"/>
          </a:xfrm>
        </p:grpSpPr>
        <p:cxnSp>
          <p:nvCxnSpPr>
            <p:cNvPr id="31" name="Gerader Verbinder 30"/>
            <p:cNvCxnSpPr/>
            <p:nvPr/>
          </p:nvCxnSpPr>
          <p:spPr>
            <a:xfrm>
              <a:off x="631825" y="-12700"/>
              <a:ext cx="19050" cy="6877050"/>
            </a:xfrm>
            <a:prstGeom prst="line">
              <a:avLst/>
            </a:prstGeom>
            <a:ln>
              <a:solidFill>
                <a:srgbClr val="FED5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>
              <a:off x="609600" y="-9525"/>
              <a:ext cx="19050" cy="6877050"/>
            </a:xfrm>
            <a:prstGeom prst="line">
              <a:avLst/>
            </a:prstGeom>
            <a:ln>
              <a:solidFill>
                <a:srgbClr val="6385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>
              <a:off x="581025" y="-9525"/>
              <a:ext cx="19050" cy="6877050"/>
            </a:xfrm>
            <a:prstGeom prst="line">
              <a:avLst/>
            </a:prstGeom>
            <a:ln>
              <a:solidFill>
                <a:srgbClr val="2032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elplatzhalter 1"/>
          <p:cNvSpPr txBox="1">
            <a:spLocks/>
          </p:cNvSpPr>
          <p:nvPr userDrawn="1"/>
        </p:nvSpPr>
        <p:spPr>
          <a:xfrm>
            <a:off x="2108514" y="39855444"/>
            <a:ext cx="26287816" cy="128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rgbClr val="20327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5400" dirty="0">
              <a:solidFill>
                <a:srgbClr val="6F8FC1"/>
              </a:solidFill>
            </a:endParaRPr>
          </a:p>
        </p:txBody>
      </p:sp>
      <p:sp>
        <p:nvSpPr>
          <p:cNvPr id="35" name="Titelplatzhalter 1"/>
          <p:cNvSpPr txBox="1">
            <a:spLocks/>
          </p:cNvSpPr>
          <p:nvPr userDrawn="1"/>
        </p:nvSpPr>
        <p:spPr>
          <a:xfrm>
            <a:off x="2118147" y="1386283"/>
            <a:ext cx="23071395" cy="2510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200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rgbClr val="20327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grpSp>
        <p:nvGrpSpPr>
          <p:cNvPr id="36" name="Gruppieren 35"/>
          <p:cNvGrpSpPr/>
          <p:nvPr userDrawn="1"/>
        </p:nvGrpSpPr>
        <p:grpSpPr>
          <a:xfrm>
            <a:off x="2602250" y="41039821"/>
            <a:ext cx="26477622" cy="1863798"/>
            <a:chOff x="37475" y="6016075"/>
            <a:chExt cx="11960616" cy="841925"/>
          </a:xfrm>
        </p:grpSpPr>
        <p:grpSp>
          <p:nvGrpSpPr>
            <p:cNvPr id="37" name="Gruppieren 36"/>
            <p:cNvGrpSpPr/>
            <p:nvPr userDrawn="1"/>
          </p:nvGrpSpPr>
          <p:grpSpPr>
            <a:xfrm>
              <a:off x="37475" y="6016075"/>
              <a:ext cx="10410670" cy="841925"/>
              <a:chOff x="-67455" y="6016075"/>
              <a:chExt cx="10410670" cy="841925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-67455" y="6016075"/>
                <a:ext cx="8591872" cy="841925"/>
                <a:chOff x="-67455" y="6016075"/>
                <a:chExt cx="8591872" cy="841925"/>
              </a:xfrm>
            </p:grpSpPr>
            <p:pic>
              <p:nvPicPr>
                <p:cNvPr id="41" name="Grafik 4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7455" y="6072709"/>
                  <a:ext cx="3000586" cy="616010"/>
                </a:xfrm>
                <a:prstGeom prst="rect">
                  <a:avLst/>
                </a:prstGeom>
              </p:spPr>
            </p:pic>
            <p:pic>
              <p:nvPicPr>
                <p:cNvPr id="42" name="Grafik 4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2760" y="6016075"/>
                  <a:ext cx="1292450" cy="781965"/>
                </a:xfrm>
                <a:prstGeom prst="rect">
                  <a:avLst/>
                </a:prstGeom>
              </p:spPr>
            </p:pic>
            <p:pic>
              <p:nvPicPr>
                <p:cNvPr id="43" name="Grafik 42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276" t="25180" r="14922" b="31057"/>
                <a:stretch/>
              </p:blipFill>
              <p:spPr>
                <a:xfrm>
                  <a:off x="6897983" y="6153173"/>
                  <a:ext cx="1626434" cy="581841"/>
                </a:xfrm>
                <a:prstGeom prst="rect">
                  <a:avLst/>
                </a:prstGeom>
              </p:spPr>
            </p:pic>
            <p:pic>
              <p:nvPicPr>
                <p:cNvPr id="44" name="Grafik 4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6888" y="6117679"/>
                  <a:ext cx="1362856" cy="643446"/>
                </a:xfrm>
                <a:prstGeom prst="rect">
                  <a:avLst/>
                </a:prstGeom>
              </p:spPr>
            </p:pic>
            <p:pic>
              <p:nvPicPr>
                <p:cNvPr id="45" name="Grafik 44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522"/>
                <a:stretch/>
              </p:blipFill>
              <p:spPr>
                <a:xfrm>
                  <a:off x="2226041" y="6016075"/>
                  <a:ext cx="1697802" cy="841925"/>
                </a:xfrm>
                <a:prstGeom prst="rect">
                  <a:avLst/>
                </a:prstGeom>
              </p:spPr>
            </p:pic>
          </p:grpSp>
          <p:pic>
            <p:nvPicPr>
              <p:cNvPr id="40" name="Grafik 39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0" r="50216"/>
              <a:stretch/>
            </p:blipFill>
            <p:spPr>
              <a:xfrm>
                <a:off x="8574375" y="6040427"/>
                <a:ext cx="1768840" cy="723242"/>
              </a:xfrm>
              <a:prstGeom prst="rect">
                <a:avLst/>
              </a:prstGeom>
            </p:spPr>
          </p:pic>
        </p:grpSp>
        <p:pic>
          <p:nvPicPr>
            <p:cNvPr id="38" name="Grafik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9029" y="6058653"/>
              <a:ext cx="1429062" cy="644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511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720084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rgbClr val="203277"/>
          </a:solidFill>
          <a:latin typeface="+mj-lt"/>
          <a:ea typeface="+mj-ea"/>
          <a:cs typeface="+mj-cs"/>
        </a:defRPr>
      </a:lvl1pPr>
    </p:titleStyle>
    <p:bodyStyle>
      <a:lvl1pPr marL="180021" indent="-180021" algn="l" defTabSz="720084" rtl="0" eaLnBrk="1" latinLnBrk="0" hangingPunct="1">
        <a:lnSpc>
          <a:spcPct val="90000"/>
        </a:lnSpc>
        <a:spcBef>
          <a:spcPts val="788"/>
        </a:spcBef>
        <a:buFontTx/>
        <a:buBlip>
          <a:blip r:embed="rId11"/>
        </a:buBlip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3" indent="-180021" algn="l" defTabSz="720084" rtl="0" eaLnBrk="1" latinLnBrk="0" hangingPunct="1">
        <a:lnSpc>
          <a:spcPct val="90000"/>
        </a:lnSpc>
        <a:spcBef>
          <a:spcPts val="394"/>
        </a:spcBef>
        <a:buFontTx/>
        <a:buBlip>
          <a:blip r:embed="rId11"/>
        </a:buBlip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05" indent="-180021" algn="l" defTabSz="720084" rtl="0" eaLnBrk="1" latinLnBrk="0" hangingPunct="1">
        <a:lnSpc>
          <a:spcPct val="90000"/>
        </a:lnSpc>
        <a:spcBef>
          <a:spcPts val="394"/>
        </a:spcBef>
        <a:buFontTx/>
        <a:buBlip>
          <a:blip r:embed="rId11"/>
        </a:buBlip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46" indent="-180021" algn="l" defTabSz="720084" rtl="0" eaLnBrk="1" latinLnBrk="0" hangingPunct="1">
        <a:lnSpc>
          <a:spcPct val="90000"/>
        </a:lnSpc>
        <a:spcBef>
          <a:spcPts val="394"/>
        </a:spcBef>
        <a:buFontTx/>
        <a:buBlip>
          <a:blip r:embed="rId11"/>
        </a:buBlip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188" indent="-180021" algn="l" defTabSz="720084" rtl="0" eaLnBrk="1" latinLnBrk="0" hangingPunct="1">
        <a:lnSpc>
          <a:spcPct val="90000"/>
        </a:lnSpc>
        <a:spcBef>
          <a:spcPts val="394"/>
        </a:spcBef>
        <a:buFontTx/>
        <a:buBlip>
          <a:blip r:embed="rId11"/>
        </a:buBlip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30" indent="-180021" algn="l" defTabSz="72008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72" indent="-180021" algn="l" defTabSz="72008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14" indent="-180021" algn="l" defTabSz="72008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56" indent="-180021" algn="l" defTabSz="720084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0084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2" algn="l" defTabSz="720084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84" algn="l" defTabSz="720084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26" algn="l" defTabSz="720084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67" algn="l" defTabSz="720084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09" algn="l" defTabSz="720084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1" algn="l" defTabSz="720084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93" algn="l" defTabSz="720084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35" algn="l" defTabSz="720084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2.xml"/><Relationship Id="rId18" Type="http://schemas.openxmlformats.org/officeDocument/2006/relationships/image" Target="../media/image23.png"/><Relationship Id="rId26" Type="http://schemas.openxmlformats.org/officeDocument/2006/relationships/chart" Target="../charts/chart3.xml"/><Relationship Id="rId21" Type="http://schemas.openxmlformats.org/officeDocument/2006/relationships/diagramQuickStyle" Target="../diagrams/quickStyle1.xml"/><Relationship Id="rId34" Type="http://schemas.openxmlformats.org/officeDocument/2006/relationships/image" Target="../media/image32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2.svg"/><Relationship Id="rId25" Type="http://schemas.openxmlformats.org/officeDocument/2006/relationships/image" Target="../media/image25.svg"/><Relationship Id="rId33" Type="http://schemas.openxmlformats.org/officeDocument/2006/relationships/image" Target="../media/image31.svg"/><Relationship Id="rId2" Type="http://schemas.openxmlformats.org/officeDocument/2006/relationships/image" Target="../media/image10.png"/><Relationship Id="rId16" Type="http://schemas.openxmlformats.org/officeDocument/2006/relationships/image" Target="../media/image21.png"/><Relationship Id="rId20" Type="http://schemas.openxmlformats.org/officeDocument/2006/relationships/diagramLayout" Target="../diagrams/layout1.xml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chart" Target="../charts/chart1.xml"/><Relationship Id="rId24" Type="http://schemas.openxmlformats.org/officeDocument/2006/relationships/image" Target="../media/image24.png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5" Type="http://schemas.openxmlformats.org/officeDocument/2006/relationships/image" Target="../media/image12.png"/><Relationship Id="rId15" Type="http://schemas.openxmlformats.org/officeDocument/2006/relationships/image" Target="../media/image20.svg"/><Relationship Id="rId23" Type="http://schemas.microsoft.com/office/2007/relationships/diagramDrawing" Target="../diagrams/drawing1.xml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17.svg"/><Relationship Id="rId19" Type="http://schemas.openxmlformats.org/officeDocument/2006/relationships/diagramData" Target="../diagrams/data1.xml"/><Relationship Id="rId31" Type="http://schemas.openxmlformats.org/officeDocument/2006/relationships/image" Target="../media/image29.sv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diagramColors" Target="../diagrams/colors1.xml"/><Relationship Id="rId27" Type="http://schemas.openxmlformats.org/officeDocument/2006/relationships/chart" Target="../charts/chart4.xml"/><Relationship Id="rId30" Type="http://schemas.openxmlformats.org/officeDocument/2006/relationships/image" Target="../media/image28.png"/><Relationship Id="rId35" Type="http://schemas.openxmlformats.org/officeDocument/2006/relationships/image" Target="../media/image33.jpeg"/><Relationship Id="rId8" Type="http://schemas.openxmlformats.org/officeDocument/2006/relationships/image" Target="../media/image15.svg"/><Relationship Id="rId3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03028" y="592008"/>
            <a:ext cx="20113284" cy="3068639"/>
          </a:xfrm>
        </p:spPr>
        <p:txBody>
          <a:bodyPr>
            <a:noAutofit/>
          </a:bodyPr>
          <a:lstStyle/>
          <a:p>
            <a:pPr algn="ctr"/>
            <a:r>
              <a:rPr lang="en-GB" sz="8000" dirty="0"/>
              <a:t>Investigating Learning Needs, Outcomes, And Curricula In Healthy And Active Ageing: </a:t>
            </a:r>
            <a:br>
              <a:rPr lang="en-GB" sz="8000" dirty="0"/>
            </a:br>
            <a:r>
              <a:rPr lang="en-GB" sz="8000" dirty="0"/>
              <a:t>A Scoping Review And Multinational Survey</a:t>
            </a:r>
            <a:endParaRPr lang="de-DE" sz="8000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>
          <a:xfrm>
            <a:off x="505838" y="4576031"/>
            <a:ext cx="29650057" cy="1701926"/>
          </a:xfrm>
          <a:noFill/>
        </p:spPr>
        <p:txBody>
          <a:bodyPr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Suzanne Timmons,</a:t>
            </a:r>
            <a:r>
              <a:rPr lang="en-IE" sz="4400" kern="100" baseline="300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Daisy A. Wiggin</a:t>
            </a:r>
            <a:r>
              <a:rPr lang="en-IE" sz="4400" kern="100" baseline="300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4400" strike="noStrike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Benjamin Penič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IE" sz="4400" kern="100" baseline="300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4400" kern="100" dirty="0" err="1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Outi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Sulopuisto,</a:t>
            </a:r>
            <a:r>
              <a:rPr lang="en-IE" sz="4400" kern="100" baseline="300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Annalisa Setti,</a:t>
            </a:r>
            <a:r>
              <a:rPr lang="en-IE" sz="4400" kern="100" baseline="300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Jana Mali,</a:t>
            </a:r>
            <a:r>
              <a:rPr lang="en-IE" sz="4400" kern="100" baseline="300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en-IE" sz="4400" strike="noStrike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Andrea Stitzel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IE" sz="4400" kern="100" baseline="300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4400" kern="100" dirty="0" err="1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Raija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Kuisma,</a:t>
            </a:r>
            <a:r>
              <a:rPr lang="en-IE" sz="4400" kern="100" baseline="300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Fátima Baptista,</a:t>
            </a:r>
            <a:r>
              <a:rPr lang="en-IE" sz="4400" kern="100" baseline="300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4400" kern="100" dirty="0" err="1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Panayota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Sourtzi,</a:t>
            </a:r>
            <a:r>
              <a:rPr lang="en-IE" sz="4400" kern="100" baseline="300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IE" sz="4400" kern="1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Catriona Curtin</a:t>
            </a:r>
            <a:r>
              <a:rPr lang="en-IE" sz="4400" kern="100" baseline="30000" dirty="0">
                <a:solidFill>
                  <a:srgbClr val="2032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IE" sz="4400" kern="100" dirty="0">
              <a:solidFill>
                <a:srgbClr val="20327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548C67-0DA5-4193-A2ED-073A365ABF15}"/>
              </a:ext>
            </a:extLst>
          </p:cNvPr>
          <p:cNvSpPr/>
          <p:nvPr/>
        </p:nvSpPr>
        <p:spPr>
          <a:xfrm>
            <a:off x="1972917" y="32516350"/>
            <a:ext cx="18678137" cy="1095502"/>
          </a:xfrm>
          <a:prstGeom prst="roundRect">
            <a:avLst>
              <a:gd name="adj" fmla="val 33418"/>
            </a:avLst>
          </a:prstGeom>
          <a:solidFill>
            <a:srgbClr val="6F8F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9F9DF0F-9E2F-411E-B37D-552C7637A7EB}"/>
              </a:ext>
            </a:extLst>
          </p:cNvPr>
          <p:cNvSpPr/>
          <p:nvPr/>
        </p:nvSpPr>
        <p:spPr>
          <a:xfrm>
            <a:off x="11704606" y="6846618"/>
            <a:ext cx="18248779" cy="1080000"/>
          </a:xfrm>
          <a:prstGeom prst="roundRect">
            <a:avLst>
              <a:gd name="adj" fmla="val 33418"/>
            </a:avLst>
          </a:prstGeom>
          <a:solidFill>
            <a:srgbClr val="6F8F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63BF04A-6439-4DDD-92FA-B3E7E8A3CD8A}"/>
              </a:ext>
            </a:extLst>
          </p:cNvPr>
          <p:cNvSpPr/>
          <p:nvPr/>
        </p:nvSpPr>
        <p:spPr>
          <a:xfrm>
            <a:off x="1859166" y="14380663"/>
            <a:ext cx="9180000" cy="2317141"/>
          </a:xfrm>
          <a:prstGeom prst="roundRect">
            <a:avLst>
              <a:gd name="adj" fmla="val 15468"/>
            </a:avLst>
          </a:prstGeom>
          <a:ln>
            <a:solidFill>
              <a:srgbClr val="20327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35E9D1C-D95E-480E-8ACB-836269E39BB2}"/>
              </a:ext>
            </a:extLst>
          </p:cNvPr>
          <p:cNvSpPr/>
          <p:nvPr/>
        </p:nvSpPr>
        <p:spPr>
          <a:xfrm>
            <a:off x="1949246" y="8169372"/>
            <a:ext cx="9180000" cy="4379454"/>
          </a:xfrm>
          <a:prstGeom prst="roundRect">
            <a:avLst>
              <a:gd name="adj" fmla="val 8202"/>
            </a:avLst>
          </a:prstGeom>
          <a:ln>
            <a:solidFill>
              <a:srgbClr val="20327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67AB3C3-681C-44AC-9DB1-97B3D03BB4EE}"/>
              </a:ext>
            </a:extLst>
          </p:cNvPr>
          <p:cNvSpPr/>
          <p:nvPr/>
        </p:nvSpPr>
        <p:spPr>
          <a:xfrm>
            <a:off x="20853016" y="8184604"/>
            <a:ext cx="8920148" cy="31045008"/>
          </a:xfrm>
          <a:prstGeom prst="roundRect">
            <a:avLst>
              <a:gd name="adj" fmla="val 8202"/>
            </a:avLst>
          </a:prstGeom>
          <a:ln>
            <a:solidFill>
              <a:srgbClr val="20327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5353CCD-582B-4421-80DA-8C90D73EE53E}"/>
              </a:ext>
            </a:extLst>
          </p:cNvPr>
          <p:cNvSpPr/>
          <p:nvPr/>
        </p:nvSpPr>
        <p:spPr>
          <a:xfrm>
            <a:off x="1955052" y="18609097"/>
            <a:ext cx="9180000" cy="13624666"/>
          </a:xfrm>
          <a:prstGeom prst="roundRect">
            <a:avLst>
              <a:gd name="adj" fmla="val 5712"/>
            </a:avLst>
          </a:prstGeom>
          <a:ln>
            <a:solidFill>
              <a:srgbClr val="20327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74FA35-1BC1-448D-B0B1-B32BF171C4FD}"/>
              </a:ext>
            </a:extLst>
          </p:cNvPr>
          <p:cNvSpPr txBox="1"/>
          <p:nvPr/>
        </p:nvSpPr>
        <p:spPr>
          <a:xfrm>
            <a:off x="16183397" y="6993516"/>
            <a:ext cx="973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>
                <a:solidFill>
                  <a:schemeClr val="bg1"/>
                </a:solidFill>
              </a:rPr>
              <a:t>Results</a:t>
            </a:r>
            <a:endParaRPr lang="en-IE" sz="44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8B59AB-0ECB-44CD-96EF-BA7FBAEE76EE}"/>
              </a:ext>
            </a:extLst>
          </p:cNvPr>
          <p:cNvSpPr txBox="1"/>
          <p:nvPr/>
        </p:nvSpPr>
        <p:spPr>
          <a:xfrm>
            <a:off x="2539630" y="32754045"/>
            <a:ext cx="17389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>
                <a:solidFill>
                  <a:schemeClr val="bg1"/>
                </a:solidFill>
              </a:rPr>
              <a:t>Conclusion</a:t>
            </a:r>
            <a:endParaRPr lang="en-IE" sz="44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EAA7A9-BAEA-4925-9C24-14A8379A52F5}"/>
              </a:ext>
            </a:extLst>
          </p:cNvPr>
          <p:cNvSpPr txBox="1"/>
          <p:nvPr/>
        </p:nvSpPr>
        <p:spPr>
          <a:xfrm>
            <a:off x="2101656" y="8410912"/>
            <a:ext cx="899998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3000" b="1" dirty="0"/>
              <a:t>Healthy and active ageing</a:t>
            </a:r>
            <a:r>
              <a:rPr lang="en-IE" sz="3000" dirty="0"/>
              <a:t> (HAA) and </a:t>
            </a:r>
            <a:r>
              <a:rPr lang="en-IE" sz="3000" b="1" dirty="0"/>
              <a:t>age-friendly society</a:t>
            </a:r>
            <a:r>
              <a:rPr lang="en-IE" sz="3000" dirty="0"/>
              <a:t> frameworks facilitate older people to be healthy, active and valued members of society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3000" dirty="0"/>
              <a:t>The EMMA Consortium is developing an </a:t>
            </a:r>
            <a:r>
              <a:rPr lang="en-IE" sz="3000" b="1" dirty="0"/>
              <a:t>EU-based</a:t>
            </a:r>
            <a:r>
              <a:rPr lang="en-IE" sz="3000" dirty="0"/>
              <a:t> masters in active ageing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3000" dirty="0"/>
              <a:t>The goal of the masters is to provide professionals with </a:t>
            </a:r>
            <a:r>
              <a:rPr lang="en-IE" sz="3000" b="1" dirty="0"/>
              <a:t>knowledge, tools and skills </a:t>
            </a:r>
            <a:r>
              <a:rPr lang="en-IE" sz="3000" dirty="0"/>
              <a:t>for systemic active ageing promotion across the continent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334B25-F611-481F-9E52-ED9AC1A66591}"/>
              </a:ext>
            </a:extLst>
          </p:cNvPr>
          <p:cNvSpPr txBox="1"/>
          <p:nvPr/>
        </p:nvSpPr>
        <p:spPr>
          <a:xfrm>
            <a:off x="3295712" y="14840295"/>
            <a:ext cx="7721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29916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IE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learning needs 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relation to HAA </a:t>
            </a:r>
          </a:p>
          <a:p>
            <a:pPr marR="0" lvl="0" algn="l" defTabSz="29916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age-friendly society;</a:t>
            </a:r>
            <a:r>
              <a:rPr lang="en-IE" sz="3000" dirty="0">
                <a:solidFill>
                  <a:srgbClr val="000000"/>
                </a:solidFill>
                <a:latin typeface="Calibri" panose="020F0502020204030204"/>
              </a:rPr>
              <a:t> first through a scoping review, then subsequently via a multinational survey of relevant stakeholders</a:t>
            </a:r>
            <a:endParaRPr kumimoji="0" lang="en-IE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0FFBB7-87FB-4BD9-8371-A459575FE5DB}"/>
              </a:ext>
            </a:extLst>
          </p:cNvPr>
          <p:cNvSpPr txBox="1"/>
          <p:nvPr/>
        </p:nvSpPr>
        <p:spPr>
          <a:xfrm>
            <a:off x="1846397" y="33741303"/>
            <a:ext cx="19014274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3200" dirty="0"/>
              <a:t>There is </a:t>
            </a:r>
            <a:r>
              <a:rPr lang="en-IE" sz="3200" b="1" dirty="0"/>
              <a:t>limited</a:t>
            </a:r>
            <a:r>
              <a:rPr lang="en-IE" sz="3200" dirty="0"/>
              <a:t> </a:t>
            </a:r>
            <a:r>
              <a:rPr lang="en-IE" sz="3200" b="1" dirty="0"/>
              <a:t>investigation</a:t>
            </a:r>
            <a:r>
              <a:rPr lang="en-IE" sz="3200" dirty="0"/>
              <a:t> into student learning needs in healthy and active ageing &amp; age-friendly society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Scoping review: literature </a:t>
            </a:r>
            <a:r>
              <a:rPr lang="en-GB" sz="3200" b="1" dirty="0"/>
              <a:t>predominantly consists of</a:t>
            </a:r>
            <a:r>
              <a:rPr lang="en-GB" sz="3200" dirty="0"/>
              <a:t> </a:t>
            </a:r>
            <a:r>
              <a:rPr lang="en-GB" sz="3200" b="1" dirty="0"/>
              <a:t>educator-presumed</a:t>
            </a:r>
            <a:r>
              <a:rPr lang="en-GB" sz="3200" dirty="0"/>
              <a:t> learning needs in the form of learning objectives and/or outcomes, and descriptions of course content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Survey: the </a:t>
            </a:r>
            <a:r>
              <a:rPr lang="en-GB" sz="3200" b="1" dirty="0"/>
              <a:t>majority of the proposed topics were viewed as important </a:t>
            </a:r>
            <a:r>
              <a:rPr lang="en-GB" sz="3200" dirty="0"/>
              <a:t>for students in active ageing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b="1" dirty="0"/>
              <a:t>Short courses </a:t>
            </a:r>
            <a:r>
              <a:rPr lang="en-GB" sz="3200" dirty="0"/>
              <a:t>focusing on healthy and active ageing might be a worthwhile avenue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While the programme will be delivered online and in English, the data </a:t>
            </a:r>
            <a:r>
              <a:rPr lang="en-GB" sz="3200" b="1" dirty="0"/>
              <a:t>show interest in additional offline activities </a:t>
            </a:r>
            <a:r>
              <a:rPr lang="en-GB" sz="3200" dirty="0"/>
              <a:t>and partial </a:t>
            </a:r>
            <a:r>
              <a:rPr lang="en-GB" sz="3200" b="1" dirty="0"/>
              <a:t>delivery through alternative languages</a:t>
            </a:r>
            <a:r>
              <a:rPr lang="en-GB" sz="3200" dirty="0"/>
              <a:t>.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34DB7EA-5A3A-460A-8CEF-B29E9DFA98BB}"/>
              </a:ext>
            </a:extLst>
          </p:cNvPr>
          <p:cNvSpPr/>
          <p:nvPr/>
        </p:nvSpPr>
        <p:spPr>
          <a:xfrm>
            <a:off x="1986878" y="6895103"/>
            <a:ext cx="9180000" cy="1080000"/>
          </a:xfrm>
          <a:prstGeom prst="roundRect">
            <a:avLst>
              <a:gd name="adj" fmla="val 33418"/>
            </a:avLst>
          </a:prstGeom>
          <a:solidFill>
            <a:srgbClr val="6F8F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98E356-CF19-49CD-AA53-E24C524C4906}"/>
              </a:ext>
            </a:extLst>
          </p:cNvPr>
          <p:cNvSpPr txBox="1"/>
          <p:nvPr/>
        </p:nvSpPr>
        <p:spPr>
          <a:xfrm>
            <a:off x="4647562" y="7051459"/>
            <a:ext cx="403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>
                <a:solidFill>
                  <a:schemeClr val="bg1"/>
                </a:solidFill>
              </a:rPr>
              <a:t>Background</a:t>
            </a:r>
            <a:endParaRPr lang="en-IE" sz="5400" b="1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C519429-8CCC-4D2D-9416-2ABB500F5182}"/>
              </a:ext>
            </a:extLst>
          </p:cNvPr>
          <p:cNvSpPr/>
          <p:nvPr/>
        </p:nvSpPr>
        <p:spPr>
          <a:xfrm>
            <a:off x="1915206" y="12962701"/>
            <a:ext cx="9180000" cy="1036075"/>
          </a:xfrm>
          <a:prstGeom prst="roundRect">
            <a:avLst>
              <a:gd name="adj" fmla="val 33418"/>
            </a:avLst>
          </a:prstGeom>
          <a:solidFill>
            <a:srgbClr val="6F8F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DB47A8-40A6-478A-BBF0-50F8FD8BAB6F}"/>
              </a:ext>
            </a:extLst>
          </p:cNvPr>
          <p:cNvSpPr txBox="1"/>
          <p:nvPr/>
        </p:nvSpPr>
        <p:spPr>
          <a:xfrm>
            <a:off x="4897469" y="13164707"/>
            <a:ext cx="353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>
                <a:solidFill>
                  <a:schemeClr val="bg1"/>
                </a:solidFill>
              </a:rPr>
              <a:t>Objective</a:t>
            </a:r>
            <a:endParaRPr lang="en-IE" sz="6600" b="1" dirty="0">
              <a:solidFill>
                <a:schemeClr val="bg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3EE5526-3554-4FA5-A228-4D61DBE8CD99}"/>
              </a:ext>
            </a:extLst>
          </p:cNvPr>
          <p:cNvSpPr/>
          <p:nvPr/>
        </p:nvSpPr>
        <p:spPr>
          <a:xfrm>
            <a:off x="1986878" y="17260977"/>
            <a:ext cx="9180000" cy="1080000"/>
          </a:xfrm>
          <a:prstGeom prst="roundRect">
            <a:avLst>
              <a:gd name="adj" fmla="val 33418"/>
            </a:avLst>
          </a:prstGeom>
          <a:solidFill>
            <a:srgbClr val="6F8F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06FBB7-8039-4516-A5EF-249C2BBF3CE9}"/>
              </a:ext>
            </a:extLst>
          </p:cNvPr>
          <p:cNvSpPr txBox="1"/>
          <p:nvPr/>
        </p:nvSpPr>
        <p:spPr>
          <a:xfrm>
            <a:off x="5064492" y="17419227"/>
            <a:ext cx="307431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4800" b="1" dirty="0">
                <a:solidFill>
                  <a:schemeClr val="bg1"/>
                </a:solidFill>
              </a:rPr>
              <a:t>Method</a:t>
            </a:r>
            <a:endParaRPr lang="en-IE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2F257-4C2E-463A-BF87-497457C5804C}"/>
              </a:ext>
            </a:extLst>
          </p:cNvPr>
          <p:cNvSpPr txBox="1"/>
          <p:nvPr/>
        </p:nvSpPr>
        <p:spPr>
          <a:xfrm>
            <a:off x="2147685" y="18905333"/>
            <a:ext cx="8884721" cy="1314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/>
              <a:t>  Scoping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dirty="0"/>
              <a:t>A systematic search of </a:t>
            </a:r>
            <a:r>
              <a:rPr lang="en-IE" sz="3000" b="1" dirty="0"/>
              <a:t>four databases </a:t>
            </a:r>
            <a:r>
              <a:rPr lang="en-IE" sz="3000" dirty="0"/>
              <a:t>(PubMed, EBSCO, Scopus, &amp; ASSIA)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dirty="0"/>
              <a:t>Synonyms of keywords: “</a:t>
            </a:r>
            <a:r>
              <a:rPr lang="en-IE" sz="3000" b="1" dirty="0"/>
              <a:t>active ageing</a:t>
            </a:r>
            <a:r>
              <a:rPr lang="en-IE" sz="3000" dirty="0"/>
              <a:t>”, “</a:t>
            </a:r>
            <a:r>
              <a:rPr lang="en-IE" sz="3000" b="1" dirty="0"/>
              <a:t>learning needs</a:t>
            </a:r>
            <a:r>
              <a:rPr lang="en-IE" sz="3000" dirty="0"/>
              <a:t>”, and “</a:t>
            </a:r>
            <a:r>
              <a:rPr lang="en-IE" sz="3000" b="1" dirty="0"/>
              <a:t>student</a:t>
            </a:r>
            <a:r>
              <a:rPr lang="en-IE" sz="3000" dirty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dirty="0"/>
              <a:t>Data extraction from </a:t>
            </a:r>
            <a:r>
              <a:rPr lang="en-IE" sz="3000" b="1" dirty="0"/>
              <a:t>32 studies; </a:t>
            </a:r>
            <a:r>
              <a:rPr lang="en-IE" sz="3000" dirty="0"/>
              <a:t>studies were </a:t>
            </a:r>
            <a:r>
              <a:rPr lang="en-IE" sz="3000" b="1" dirty="0"/>
              <a:t>quality appraised </a:t>
            </a:r>
            <a:r>
              <a:rPr lang="en-IE" sz="3000" dirty="0"/>
              <a:t>and </a:t>
            </a:r>
            <a:r>
              <a:rPr lang="en-IE" sz="3000" b="1" dirty="0"/>
              <a:t>conceptually analysed</a:t>
            </a:r>
          </a:p>
          <a:p>
            <a:endParaRPr lang="en-IE" sz="3000" b="1" dirty="0"/>
          </a:p>
          <a:p>
            <a:r>
              <a:rPr lang="en-IE" sz="3000" b="1" dirty="0"/>
              <a:t>  Multinational online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dirty="0"/>
              <a:t>Survey development </a:t>
            </a:r>
            <a:r>
              <a:rPr lang="en-IE" sz="3000" b="1" dirty="0"/>
              <a:t>guided by scoping review results, informed by academics</a:t>
            </a:r>
            <a:r>
              <a:rPr lang="en-IE" sz="3000" dirty="0"/>
              <a:t> and </a:t>
            </a:r>
            <a:r>
              <a:rPr lang="en-IE" sz="3000" b="1" dirty="0"/>
              <a:t>older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b="1" dirty="0"/>
              <a:t>The Survey was piloted at one site prior to translation for distribution online in the participating countries </a:t>
            </a:r>
            <a:r>
              <a:rPr lang="en-GB" sz="3200" dirty="0"/>
              <a:t>(</a:t>
            </a:r>
            <a:r>
              <a:rPr lang="en-GB" sz="3000" dirty="0"/>
              <a:t>Greece, Austria, Slovenia Ireland, Portugal and Finland).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800" b="1" dirty="0"/>
          </a:p>
          <a:p>
            <a:r>
              <a:rPr lang="en-IE" sz="3200" dirty="0"/>
              <a:t>   Target groups</a:t>
            </a:r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dirty="0"/>
              <a:t>Participants ranked the importance of </a:t>
            </a:r>
            <a:r>
              <a:rPr lang="en-IE" sz="3000" b="1" dirty="0"/>
              <a:t>14 broad topics</a:t>
            </a:r>
            <a:r>
              <a:rPr lang="en-IE" sz="3000" dirty="0"/>
              <a:t> and related content on a 5-point Likert scale; they were also asked to suggest other topics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dirty="0"/>
              <a:t>The survey asked about overall interest in the topic and preferences for module structure and 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dirty="0"/>
              <a:t>Descriptive </a:t>
            </a:r>
            <a:r>
              <a:rPr lang="en-IE" sz="3000" dirty="0">
                <a:highlight>
                  <a:srgbClr val="FFFFFF"/>
                </a:highlight>
              </a:rPr>
              <a:t>data from the surveys are presented.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ECFF975-5088-4054-849A-4E55E4C0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058392"/>
              </p:ext>
            </p:extLst>
          </p:nvPr>
        </p:nvGraphicFramePr>
        <p:xfrm>
          <a:off x="2201123" y="25888893"/>
          <a:ext cx="8812857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817">
                  <a:extLst>
                    <a:ext uri="{9D8B030D-6E8A-4147-A177-3AD203B41FA5}">
                      <a16:colId xmlns:a16="http://schemas.microsoft.com/office/drawing/2014/main" val="1706400477"/>
                    </a:ext>
                  </a:extLst>
                </a:gridCol>
                <a:gridCol w="2253342">
                  <a:extLst>
                    <a:ext uri="{9D8B030D-6E8A-4147-A177-3AD203B41FA5}">
                      <a16:colId xmlns:a16="http://schemas.microsoft.com/office/drawing/2014/main" val="235985132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4590636"/>
                    </a:ext>
                  </a:extLst>
                </a:gridCol>
                <a:gridCol w="2260898">
                  <a:extLst>
                    <a:ext uri="{9D8B030D-6E8A-4147-A177-3AD203B41FA5}">
                      <a16:colId xmlns:a16="http://schemas.microsoft.com/office/drawing/2014/main" val="2706216629"/>
                    </a:ext>
                  </a:extLst>
                </a:gridCol>
              </a:tblGrid>
              <a:tr h="408855">
                <a:tc>
                  <a:txBody>
                    <a:bodyPr/>
                    <a:lstStyle/>
                    <a:p>
                      <a:pPr algn="ctr"/>
                      <a:r>
                        <a:rPr lang="en-IE" sz="2600" dirty="0"/>
                        <a:t>Student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600" dirty="0"/>
                        <a:t>Employer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69925"/>
                      <a:r>
                        <a:rPr lang="en-IE" sz="2600" dirty="0"/>
                        <a:t>Academics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600" dirty="0"/>
                        <a:t>Other 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62410"/>
                  </a:ext>
                </a:extLst>
              </a:tr>
              <a:tr h="1737136"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IE" sz="2600" dirty="0"/>
                        <a:t>Senior undergraduate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IE" sz="2600" dirty="0"/>
                        <a:t>Recent graduates</a:t>
                      </a:r>
                    </a:p>
                  </a:txBody>
                  <a:tcPr>
                    <a:solidFill>
                      <a:srgbClr val="E2EBFE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IE" sz="2600" dirty="0"/>
                        <a:t>Management level staff in private and public sectors</a:t>
                      </a:r>
                    </a:p>
                  </a:txBody>
                  <a:tcPr>
                    <a:solidFill>
                      <a:srgbClr val="E2EBFE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IE" sz="2600" dirty="0"/>
                        <a:t>Teaching staff </a:t>
                      </a:r>
                    </a:p>
                  </a:txBody>
                  <a:tcPr>
                    <a:solidFill>
                      <a:srgbClr val="E2EBFE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IE" sz="2600" dirty="0"/>
                        <a:t>Advocacy groups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IE" sz="2600" dirty="0"/>
                        <a:t>“Expert” older people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IE" sz="2600" dirty="0"/>
                        <a:t>Policy makers</a:t>
                      </a:r>
                    </a:p>
                  </a:txBody>
                  <a:tcPr>
                    <a:solidFill>
                      <a:srgbClr val="E2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712703"/>
                  </a:ext>
                </a:extLst>
              </a:tr>
            </a:tbl>
          </a:graphicData>
        </a:graphic>
      </p:graphicFrame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AC308C2-D8E5-4DEC-A949-9213B9603848}"/>
              </a:ext>
            </a:extLst>
          </p:cNvPr>
          <p:cNvSpPr/>
          <p:nvPr/>
        </p:nvSpPr>
        <p:spPr>
          <a:xfrm>
            <a:off x="11863447" y="8209206"/>
            <a:ext cx="8349233" cy="23990278"/>
          </a:xfrm>
          <a:prstGeom prst="roundRect">
            <a:avLst>
              <a:gd name="adj" fmla="val 8202"/>
            </a:avLst>
          </a:prstGeom>
          <a:ln>
            <a:solidFill>
              <a:srgbClr val="20327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5C8231D-01AC-4AF6-A640-BA118DC98128}"/>
              </a:ext>
            </a:extLst>
          </p:cNvPr>
          <p:cNvSpPr/>
          <p:nvPr/>
        </p:nvSpPr>
        <p:spPr>
          <a:xfrm>
            <a:off x="11389938" y="8209135"/>
            <a:ext cx="700635" cy="6705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AF50879-915D-4ECF-A1ED-B2367C08B0A2}"/>
              </a:ext>
            </a:extLst>
          </p:cNvPr>
          <p:cNvSpPr/>
          <p:nvPr/>
        </p:nvSpPr>
        <p:spPr>
          <a:xfrm>
            <a:off x="20667987" y="8083318"/>
            <a:ext cx="700635" cy="6705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4D7E24A-A503-4A38-A726-6BAD2583575E}"/>
              </a:ext>
            </a:extLst>
          </p:cNvPr>
          <p:cNvSpPr txBox="1"/>
          <p:nvPr/>
        </p:nvSpPr>
        <p:spPr>
          <a:xfrm>
            <a:off x="11896797" y="8323124"/>
            <a:ext cx="864190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3600" b="1" dirty="0"/>
              <a:t>    </a:t>
            </a:r>
            <a:r>
              <a:rPr lang="en-IE" sz="3400" b="1" dirty="0"/>
              <a:t>Scoping review characteristics: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3000" dirty="0"/>
              <a:t>Just </a:t>
            </a:r>
            <a:r>
              <a:rPr lang="en-IE" sz="3000" b="1" dirty="0"/>
              <a:t>15.6%</a:t>
            </a:r>
            <a:r>
              <a:rPr lang="en-IE" sz="3000" dirty="0"/>
              <a:t> of included articles (n=32) employed a student survey/similar to </a:t>
            </a:r>
            <a:r>
              <a:rPr lang="en-IE" sz="3000" b="1" dirty="0"/>
              <a:t>determine learning needs</a:t>
            </a:r>
            <a:endParaRPr lang="en-IE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dirty="0"/>
              <a:t>Instead, most studies reported on </a:t>
            </a:r>
            <a:r>
              <a:rPr lang="en-IE" sz="3000" b="1" dirty="0"/>
              <a:t>course objectives</a:t>
            </a:r>
            <a:r>
              <a:rPr lang="en-IE" sz="3000" dirty="0"/>
              <a:t>, </a:t>
            </a:r>
            <a:r>
              <a:rPr lang="en-IE" sz="3000" b="1" dirty="0"/>
              <a:t>learning outcomes</a:t>
            </a:r>
            <a:r>
              <a:rPr lang="en-IE" sz="3000" dirty="0"/>
              <a:t>, and/or </a:t>
            </a:r>
            <a:r>
              <a:rPr lang="en-IE" sz="3000" b="1" dirty="0"/>
              <a:t>course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500" dirty="0"/>
          </a:p>
          <a:p>
            <a:r>
              <a:rPr lang="en-IE" sz="3200" dirty="0"/>
              <a:t>	</a:t>
            </a:r>
            <a:r>
              <a:rPr lang="en-IE" sz="3200" u="sng" dirty="0"/>
              <a:t>Study topics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837BFFC-A374-496D-9651-46E0056B25C9}"/>
              </a:ext>
            </a:extLst>
          </p:cNvPr>
          <p:cNvSpPr txBox="1"/>
          <p:nvPr/>
        </p:nvSpPr>
        <p:spPr>
          <a:xfrm>
            <a:off x="21100620" y="8390015"/>
            <a:ext cx="8672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400" b="1" dirty="0"/>
              <a:t>    Multinational survey:</a:t>
            </a:r>
          </a:p>
        </p:txBody>
      </p:sp>
      <p:pic>
        <p:nvPicPr>
          <p:cNvPr id="129" name="Graphic 128" descr="Bullseye with solid fill">
            <a:extLst>
              <a:ext uri="{FF2B5EF4-FFF2-40B4-BE49-F238E27FC236}">
                <a16:creationId xmlns:a16="http://schemas.microsoft.com/office/drawing/2014/main" id="{9B758BEF-1039-46E6-A4DB-D96181F96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1764" y="14977872"/>
            <a:ext cx="1109799" cy="1109799"/>
          </a:xfrm>
          <a:prstGeom prst="rect">
            <a:avLst/>
          </a:prstGeom>
        </p:spPr>
      </p:pic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364DCB69-70A0-4ED4-8B6C-729B06EBF9B9}"/>
              </a:ext>
            </a:extLst>
          </p:cNvPr>
          <p:cNvSpPr/>
          <p:nvPr/>
        </p:nvSpPr>
        <p:spPr>
          <a:xfrm>
            <a:off x="2163768" y="38105496"/>
            <a:ext cx="7486590" cy="1080000"/>
          </a:xfrm>
          <a:prstGeom prst="roundRect">
            <a:avLst>
              <a:gd name="adj" fmla="val 33418"/>
            </a:avLst>
          </a:prstGeom>
          <a:solidFill>
            <a:srgbClr val="6F8F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2" name="Inhaltsplatzhalter 4">
            <a:extLst>
              <a:ext uri="{FF2B5EF4-FFF2-40B4-BE49-F238E27FC236}">
                <a16:creationId xmlns:a16="http://schemas.microsoft.com/office/drawing/2014/main" id="{ADA3EF62-4FA8-40F4-B30A-01599CB2F8FA}"/>
              </a:ext>
            </a:extLst>
          </p:cNvPr>
          <p:cNvSpPr txBox="1">
            <a:spLocks/>
          </p:cNvSpPr>
          <p:nvPr/>
        </p:nvSpPr>
        <p:spPr>
          <a:xfrm>
            <a:off x="3253885" y="38284343"/>
            <a:ext cx="5233717" cy="863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720084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None/>
              <a:defRPr sz="6000" kern="1200">
                <a:solidFill>
                  <a:srgbClr val="6F8FC1"/>
                </a:solidFill>
                <a:latin typeface="+mn-lt"/>
                <a:ea typeface="+mn-ea"/>
                <a:cs typeface="+mn-cs"/>
              </a:defRPr>
            </a:lvl1pPr>
            <a:lvl2pPr marL="540063" indent="-180021" algn="l" defTabSz="720084" rtl="0" eaLnBrk="1" latinLnBrk="0" hangingPunct="1">
              <a:lnSpc>
                <a:spcPct val="90000"/>
              </a:lnSpc>
              <a:spcBef>
                <a:spcPts val="394"/>
              </a:spcBef>
              <a:buFontTx/>
              <a:buBlip>
                <a:blip r:embed="rId4"/>
              </a:buBlip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05" indent="-180021" algn="l" defTabSz="720084" rtl="0" eaLnBrk="1" latinLnBrk="0" hangingPunct="1">
              <a:lnSpc>
                <a:spcPct val="90000"/>
              </a:lnSpc>
              <a:spcBef>
                <a:spcPts val="394"/>
              </a:spcBef>
              <a:buFontTx/>
              <a:buBlip>
                <a:blip r:embed="rId4"/>
              </a:buBlip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46" indent="-180021" algn="l" defTabSz="720084" rtl="0" eaLnBrk="1" latinLnBrk="0" hangingPunct="1">
              <a:lnSpc>
                <a:spcPct val="90000"/>
              </a:lnSpc>
              <a:spcBef>
                <a:spcPts val="394"/>
              </a:spcBef>
              <a:buFontTx/>
              <a:buBlip>
                <a:blip r:embed="rId4"/>
              </a:buBlip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188" indent="-180021" algn="l" defTabSz="720084" rtl="0" eaLnBrk="1" latinLnBrk="0" hangingPunct="1">
              <a:lnSpc>
                <a:spcPct val="90000"/>
              </a:lnSpc>
              <a:spcBef>
                <a:spcPts val="394"/>
              </a:spcBef>
              <a:buFontTx/>
              <a:buBlip>
                <a:blip r:embed="rId4"/>
              </a:buBlip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30" indent="-180021" algn="l" defTabSz="720084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72" indent="-180021" algn="l" defTabSz="720084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14" indent="-180021" algn="l" defTabSz="720084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56" indent="-180021" algn="l" defTabSz="720084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b="1" dirty="0">
                <a:solidFill>
                  <a:srgbClr val="FFFFFF"/>
                </a:solidFill>
              </a:rPr>
              <a:t>For further information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1541477-D0A7-4035-BDD3-FE27E0EA8CF4}"/>
              </a:ext>
            </a:extLst>
          </p:cNvPr>
          <p:cNvSpPr txBox="1"/>
          <p:nvPr/>
        </p:nvSpPr>
        <p:spPr>
          <a:xfrm>
            <a:off x="10729725" y="37997055"/>
            <a:ext cx="686401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600" dirty="0">
                <a:solidFill>
                  <a:srgbClr val="000000"/>
                </a:solidFill>
              </a:rPr>
              <a:t>www.emma-master.eu</a:t>
            </a:r>
            <a:r>
              <a:rPr lang="de-DE" sz="3600" b="1" dirty="0">
                <a:solidFill>
                  <a:srgbClr val="000000"/>
                </a:solidFill>
              </a:rPr>
              <a:t>           </a:t>
            </a: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0000"/>
                </a:solidFill>
              </a:rPr>
              <a:t>@EMMA__Master</a:t>
            </a:r>
            <a:endParaRPr lang="de-DE" sz="1400" b="1" dirty="0">
              <a:solidFill>
                <a:srgbClr val="000000"/>
              </a:solidFill>
            </a:endParaRPr>
          </a:p>
        </p:txBody>
      </p:sp>
      <p:pic>
        <p:nvPicPr>
          <p:cNvPr id="158" name="Picture 157" descr="Logo&#10;&#10;Description automatically generated">
            <a:extLst>
              <a:ext uri="{FF2B5EF4-FFF2-40B4-BE49-F238E27FC236}">
                <a16:creationId xmlns:a16="http://schemas.microsoft.com/office/drawing/2014/main" id="{77E62D13-1947-426E-8A46-84A866AF78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8"/>
          <a:stretch/>
        </p:blipFill>
        <p:spPr>
          <a:xfrm>
            <a:off x="9857355" y="38486612"/>
            <a:ext cx="800592" cy="664605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FFFFFF"/>
            </a:outerShdw>
          </a:effectLst>
        </p:spPr>
      </p:pic>
      <p:pic>
        <p:nvPicPr>
          <p:cNvPr id="160" name="Picture 159" descr="Logo&#10;&#10;Description automatically generated">
            <a:extLst>
              <a:ext uri="{FF2B5EF4-FFF2-40B4-BE49-F238E27FC236}">
                <a16:creationId xmlns:a16="http://schemas.microsoft.com/office/drawing/2014/main" id="{1D7CD851-2057-40E8-A68F-903BE63538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194" y="38066853"/>
            <a:ext cx="507283" cy="507283"/>
          </a:xfrm>
          <a:prstGeom prst="rect">
            <a:avLst/>
          </a:prstGeom>
        </p:spPr>
      </p:pic>
      <p:pic>
        <p:nvPicPr>
          <p:cNvPr id="165" name="Graphic 164" descr="Internet with solid fill">
            <a:extLst>
              <a:ext uri="{FF2B5EF4-FFF2-40B4-BE49-F238E27FC236}">
                <a16:creationId xmlns:a16="http://schemas.microsoft.com/office/drawing/2014/main" id="{A41B077A-4F2E-4A4E-A983-00BAC9D9B6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48060" y="37996603"/>
            <a:ext cx="676960" cy="676960"/>
          </a:xfrm>
          <a:prstGeom prst="rect">
            <a:avLst/>
          </a:prstGeom>
        </p:spPr>
      </p:pic>
      <p:pic>
        <p:nvPicPr>
          <p:cNvPr id="167" name="Graphic 166" descr="Envelope with solid fill">
            <a:extLst>
              <a:ext uri="{FF2B5EF4-FFF2-40B4-BE49-F238E27FC236}">
                <a16:creationId xmlns:a16="http://schemas.microsoft.com/office/drawing/2014/main" id="{F0732217-4E67-435E-A330-E50EF5AA37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476978" y="38661447"/>
            <a:ext cx="578886" cy="57888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B264E32-2817-439D-A895-227072F32C28}"/>
              </a:ext>
            </a:extLst>
          </p:cNvPr>
          <p:cNvSpPr txBox="1"/>
          <p:nvPr/>
        </p:nvSpPr>
        <p:spPr>
          <a:xfrm>
            <a:off x="1768086" y="39904725"/>
            <a:ext cx="283878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CA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for Gerontology and Rehabilitation, School of Medicine, UCC, Cork, Ireland. </a:t>
            </a:r>
            <a:r>
              <a:rPr lang="en-CA" sz="2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l-SI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of Social Work, University of Ljubljana, Ljubljana, Slovenia</a:t>
            </a:r>
            <a:r>
              <a:rPr lang="en-CA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IE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CA" sz="25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Health Sciences and Social Work</a:t>
            </a:r>
            <a:r>
              <a:rPr lang="en-CA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CUAS, Klagenfurt, Austria.</a:t>
            </a:r>
            <a:r>
              <a:rPr lang="en-IE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CA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of Applied Psychology, UCC, Cork, Ireland. </a:t>
            </a:r>
            <a:r>
              <a:rPr lang="en-CA" sz="2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CA" sz="25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of Health Care and Social Services, </a:t>
            </a:r>
            <a:r>
              <a:rPr lang="en-CA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CUAS, Villach, Austria.</a:t>
            </a:r>
            <a:r>
              <a:rPr lang="en-IE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5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CA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Karelia University of Applied Sciences, Joensuu, Finland.</a:t>
            </a:r>
            <a:r>
              <a:rPr lang="en-IE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5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CA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of Human Kinetics, University of Lisbon, Cruz-Quebrada, Portugal.</a:t>
            </a:r>
            <a:r>
              <a:rPr lang="en-IE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5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CA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Nursing, Sector of Public Health, National and </a:t>
            </a:r>
            <a:r>
              <a:rPr lang="en-CA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Kapodistrian</a:t>
            </a:r>
            <a:r>
              <a:rPr lang="en-CA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of Athens, Athens, Greece.</a:t>
            </a:r>
            <a:r>
              <a:rPr lang="en-IE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1" name="Table 13">
            <a:extLst>
              <a:ext uri="{FF2B5EF4-FFF2-40B4-BE49-F238E27FC236}">
                <a16:creationId xmlns:a16="http://schemas.microsoft.com/office/drawing/2014/main" id="{1FCE481D-EEEE-4B51-B4BA-68FE30C02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01655"/>
              </p:ext>
            </p:extLst>
          </p:nvPr>
        </p:nvGraphicFramePr>
        <p:xfrm>
          <a:off x="11896797" y="18496513"/>
          <a:ext cx="8349233" cy="3594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68">
                  <a:extLst>
                    <a:ext uri="{9D8B030D-6E8A-4147-A177-3AD203B41FA5}">
                      <a16:colId xmlns:a16="http://schemas.microsoft.com/office/drawing/2014/main" val="1706400477"/>
                    </a:ext>
                  </a:extLst>
                </a:gridCol>
                <a:gridCol w="4831165">
                  <a:extLst>
                    <a:ext uri="{9D8B030D-6E8A-4147-A177-3AD203B41FA5}">
                      <a16:colId xmlns:a16="http://schemas.microsoft.com/office/drawing/2014/main" val="2706216629"/>
                    </a:ext>
                  </a:extLst>
                </a:gridCol>
              </a:tblGrid>
              <a:tr h="759981">
                <a:tc gridSpan="2">
                  <a:txBody>
                    <a:bodyPr/>
                    <a:lstStyle/>
                    <a:p>
                      <a:pPr algn="ctr"/>
                      <a:r>
                        <a:rPr lang="en-IE" sz="3600" dirty="0"/>
                        <a:t>Learning needs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IE" sz="2400" dirty="0"/>
                        <a:t>Other 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62410"/>
                  </a:ext>
                </a:extLst>
              </a:tr>
              <a:tr h="2635964">
                <a:tc>
                  <a:txBody>
                    <a:bodyPr/>
                    <a:lstStyle/>
                    <a:p>
                      <a:pPr marL="169863" indent="-1698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dirty="0"/>
                        <a:t>Social issues</a:t>
                      </a:r>
                    </a:p>
                    <a:p>
                      <a:pPr marL="169863" indent="-1698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dirty="0"/>
                        <a:t>Mobility</a:t>
                      </a:r>
                    </a:p>
                    <a:p>
                      <a:pPr marL="169863" indent="-1698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dirty="0"/>
                        <a:t>End of life issues</a:t>
                      </a:r>
                    </a:p>
                    <a:p>
                      <a:pPr marL="169863" indent="-1698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dirty="0"/>
                        <a:t>Cognitive changes</a:t>
                      </a:r>
                    </a:p>
                    <a:p>
                      <a:pPr marL="169863" indent="-1698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dirty="0"/>
                        <a:t>Legal issues</a:t>
                      </a:r>
                    </a:p>
                  </a:txBody>
                  <a:tcPr>
                    <a:solidFill>
                      <a:srgbClr val="E2EBFE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dirty="0"/>
                        <a:t>Motivation of older adults</a:t>
                      </a:r>
                    </a:p>
                    <a:p>
                      <a:pPr marL="169863" indent="-1698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dirty="0"/>
                        <a:t>Older people &amp; the workplace</a:t>
                      </a:r>
                    </a:p>
                    <a:p>
                      <a:pPr marL="169863" indent="-1698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dirty="0"/>
                        <a:t>Transferrable skills (e.g. empathy)</a:t>
                      </a:r>
                    </a:p>
                  </a:txBody>
                  <a:tcPr>
                    <a:solidFill>
                      <a:srgbClr val="E2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712703"/>
                  </a:ext>
                </a:extLst>
              </a:tr>
            </a:tbl>
          </a:graphicData>
        </a:graphic>
      </p:graphicFrame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2D526A94-BC17-4636-B613-9C1BE98CF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181838"/>
              </p:ext>
            </p:extLst>
          </p:nvPr>
        </p:nvGraphicFramePr>
        <p:xfrm>
          <a:off x="11582482" y="12280627"/>
          <a:ext cx="8814695" cy="482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94E72D92-12F4-418A-88E1-E4A95AD4F552}"/>
              </a:ext>
            </a:extLst>
          </p:cNvPr>
          <p:cNvSpPr txBox="1"/>
          <p:nvPr/>
        </p:nvSpPr>
        <p:spPr>
          <a:xfrm>
            <a:off x="12008780" y="17435751"/>
            <a:ext cx="8349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3000" b="1" dirty="0"/>
              <a:t>Learning needs </a:t>
            </a:r>
            <a:r>
              <a:rPr lang="en-IE" sz="3000" dirty="0"/>
              <a:t>within these topics were identified in the following areas:</a:t>
            </a:r>
            <a:endParaRPr lang="en-IE" sz="3000" u="sng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64CE89D-4D1B-48DF-A5C3-9BDCF398B7D7}"/>
              </a:ext>
            </a:extLst>
          </p:cNvPr>
          <p:cNvSpPr txBox="1"/>
          <p:nvPr/>
        </p:nvSpPr>
        <p:spPr>
          <a:xfrm>
            <a:off x="12090574" y="22547600"/>
            <a:ext cx="8014300" cy="965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E" sz="3200" b="1" dirty="0"/>
              <a:t>Learning objectives/outcomes: </a:t>
            </a:r>
            <a:endParaRPr lang="en-IE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IE" sz="2000" b="1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IE" sz="3000" b="1" dirty="0"/>
              <a:t>Education content</a:t>
            </a:r>
            <a:r>
              <a:rPr lang="en-IE" sz="3000" dirty="0"/>
              <a:t> covered discipline specific and also transferrable knowledge and skills and varied across level (e.g. under- &amp; post-graduate, CPD)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E" sz="3000" b="1" dirty="0"/>
              <a:t>Student evaluations </a:t>
            </a:r>
            <a:r>
              <a:rPr lang="en-IE" sz="3000" dirty="0"/>
              <a:t>reported increased knowledge of and/or interest in areas of ageing, following learning.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C3FCA357-C23B-470D-9AAB-C6B6E90D34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6" y="-640796"/>
            <a:ext cx="5570509" cy="5216827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227E5F5C-69C1-40AC-868C-17D6297D9EB5}"/>
              </a:ext>
            </a:extLst>
          </p:cNvPr>
          <p:cNvSpPr/>
          <p:nvPr/>
        </p:nvSpPr>
        <p:spPr>
          <a:xfrm>
            <a:off x="1624072" y="18853665"/>
            <a:ext cx="700635" cy="6705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055210C-D298-4872-8E04-C32F566111EB}"/>
              </a:ext>
            </a:extLst>
          </p:cNvPr>
          <p:cNvSpPr/>
          <p:nvPr/>
        </p:nvSpPr>
        <p:spPr>
          <a:xfrm>
            <a:off x="1581159" y="22495872"/>
            <a:ext cx="700635" cy="6705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A629E4-47C9-8F5E-2A92-884A8300F9A0}"/>
              </a:ext>
            </a:extLst>
          </p:cNvPr>
          <p:cNvGrpSpPr/>
          <p:nvPr/>
        </p:nvGrpSpPr>
        <p:grpSpPr>
          <a:xfrm>
            <a:off x="12102494" y="23303452"/>
            <a:ext cx="7826593" cy="5756887"/>
            <a:chOff x="12164154" y="22744382"/>
            <a:chExt cx="7826593" cy="57966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58BBEE6-F934-4C0B-BFB2-DF8371A86FCD}"/>
                </a:ext>
              </a:extLst>
            </p:cNvPr>
            <p:cNvSpPr/>
            <p:nvPr/>
          </p:nvSpPr>
          <p:spPr>
            <a:xfrm rot="20796639">
              <a:off x="12165291" y="23018894"/>
              <a:ext cx="3022626" cy="859463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solidFill>
                <a:srgbClr val="4F4A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C02201F-2B6E-4566-965A-9BD7F4D5D720}"/>
                </a:ext>
              </a:extLst>
            </p:cNvPr>
            <p:cNvSpPr txBox="1"/>
            <p:nvPr/>
          </p:nvSpPr>
          <p:spPr>
            <a:xfrm rot="20744121">
              <a:off x="12359841" y="23123155"/>
              <a:ext cx="289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3200" dirty="0">
                  <a:solidFill>
                    <a:srgbClr val="000000"/>
                  </a:solidFill>
                </a:rPr>
                <a:t>Professionalism</a:t>
              </a:r>
              <a:endParaRPr lang="en-IE" sz="2800" u="sng" dirty="0">
                <a:solidFill>
                  <a:srgbClr val="000000"/>
                </a:solidFill>
              </a:endParaRP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4C5E708A-3D07-43E2-A82E-198D6F2535EF}"/>
                </a:ext>
              </a:extLst>
            </p:cNvPr>
            <p:cNvSpPr/>
            <p:nvPr/>
          </p:nvSpPr>
          <p:spPr>
            <a:xfrm rot="233090">
              <a:off x="15454274" y="23234926"/>
              <a:ext cx="1967439" cy="894748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solidFill>
                <a:srgbClr val="4F4A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3632CBB-F81A-4A38-9B3B-6C0B009F18B1}"/>
                </a:ext>
              </a:extLst>
            </p:cNvPr>
            <p:cNvSpPr txBox="1"/>
            <p:nvPr/>
          </p:nvSpPr>
          <p:spPr>
            <a:xfrm rot="263170">
              <a:off x="15756913" y="23385547"/>
              <a:ext cx="17437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3200" dirty="0">
                  <a:solidFill>
                    <a:srgbClr val="000000"/>
                  </a:solidFill>
                </a:rPr>
                <a:t>Ageism</a:t>
              </a:r>
              <a:endParaRPr lang="en-IE" sz="2800" u="sng" dirty="0">
                <a:solidFill>
                  <a:srgbClr val="000000"/>
                </a:solidFill>
              </a:endParaRP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9493B033-6E95-42AE-8DC3-09A9B7E625A2}"/>
                </a:ext>
              </a:extLst>
            </p:cNvPr>
            <p:cNvSpPr/>
            <p:nvPr/>
          </p:nvSpPr>
          <p:spPr>
            <a:xfrm rot="618613">
              <a:off x="17663872" y="22744382"/>
              <a:ext cx="2136425" cy="1453517"/>
            </a:xfrm>
            <a:prstGeom prst="roundRect">
              <a:avLst>
                <a:gd name="adj" fmla="val 40227"/>
              </a:avLst>
            </a:prstGeom>
            <a:solidFill>
              <a:srgbClr val="A5A5A5"/>
            </a:solidFill>
            <a:ln>
              <a:solidFill>
                <a:srgbClr val="4F4A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5568EFA-A628-4EB3-819B-A71D359983B9}"/>
                </a:ext>
              </a:extLst>
            </p:cNvPr>
            <p:cNvSpPr txBox="1"/>
            <p:nvPr/>
          </p:nvSpPr>
          <p:spPr>
            <a:xfrm rot="663770">
              <a:off x="17945622" y="22871543"/>
              <a:ext cx="185576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IE" sz="3200" dirty="0">
                  <a:solidFill>
                    <a:srgbClr val="000000"/>
                  </a:solidFill>
                </a:rPr>
                <a:t>Balance </a:t>
              </a:r>
            </a:p>
            <a:p>
              <a:pPr algn="ctr">
                <a:spcAft>
                  <a:spcPts val="600"/>
                </a:spcAft>
              </a:pPr>
              <a:r>
                <a:rPr lang="en-IE" sz="3200" dirty="0">
                  <a:solidFill>
                    <a:srgbClr val="000000"/>
                  </a:solidFill>
                </a:rPr>
                <a:t>&amp; falls</a:t>
              </a:r>
              <a:endParaRPr lang="en-IE" sz="2800" u="sng" dirty="0">
                <a:solidFill>
                  <a:srgbClr val="000000"/>
                </a:solidFill>
              </a:endParaRP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7C233C47-719B-4E38-9E67-BDA5D52EAD7A}"/>
                </a:ext>
              </a:extLst>
            </p:cNvPr>
            <p:cNvSpPr/>
            <p:nvPr/>
          </p:nvSpPr>
          <p:spPr>
            <a:xfrm rot="157553">
              <a:off x="12563400" y="24701442"/>
              <a:ext cx="2963589" cy="836803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solidFill>
                <a:srgbClr val="4F4A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AF0939BF-E702-4B05-B6CA-D39A78CD8BAA}"/>
                </a:ext>
              </a:extLst>
            </p:cNvPr>
            <p:cNvSpPr/>
            <p:nvPr/>
          </p:nvSpPr>
          <p:spPr>
            <a:xfrm>
              <a:off x="16647645" y="24851712"/>
              <a:ext cx="3002001" cy="91016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solidFill>
                <a:srgbClr val="4F4A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BA17CDA6-B9E1-4402-A2C1-D8D8A9615CF5}"/>
                </a:ext>
              </a:extLst>
            </p:cNvPr>
            <p:cNvSpPr/>
            <p:nvPr/>
          </p:nvSpPr>
          <p:spPr>
            <a:xfrm>
              <a:off x="12164154" y="26378661"/>
              <a:ext cx="3342112" cy="988512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solidFill>
                <a:srgbClr val="4F4A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AEFA1EBD-DF20-488F-B6A2-6C6F5B513FA0}"/>
                </a:ext>
              </a:extLst>
            </p:cNvPr>
            <p:cNvSpPr/>
            <p:nvPr/>
          </p:nvSpPr>
          <p:spPr>
            <a:xfrm>
              <a:off x="15418161" y="27646843"/>
              <a:ext cx="2197019" cy="894219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solidFill>
                <a:srgbClr val="4F4A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4BE35D2E-A4CE-4A6C-AE66-96A3A9A8BADD}"/>
                </a:ext>
              </a:extLst>
            </p:cNvPr>
            <p:cNvSpPr/>
            <p:nvPr/>
          </p:nvSpPr>
          <p:spPr>
            <a:xfrm rot="317755">
              <a:off x="17052370" y="26475462"/>
              <a:ext cx="2809197" cy="851684"/>
            </a:xfrm>
            <a:prstGeom prst="roundRect">
              <a:avLst>
                <a:gd name="adj" fmla="val 36275"/>
              </a:avLst>
            </a:prstGeom>
            <a:solidFill>
              <a:srgbClr val="A5A5A5"/>
            </a:solidFill>
            <a:ln>
              <a:solidFill>
                <a:srgbClr val="4F4A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7F22399-7A1B-436E-8A9C-55E328C05FD8}"/>
                </a:ext>
              </a:extLst>
            </p:cNvPr>
            <p:cNvSpPr txBox="1"/>
            <p:nvPr/>
          </p:nvSpPr>
          <p:spPr>
            <a:xfrm>
              <a:off x="16941806" y="24999421"/>
              <a:ext cx="3027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3200" dirty="0">
                  <a:solidFill>
                    <a:srgbClr val="000000"/>
                  </a:solidFill>
                </a:rPr>
                <a:t>Collaboration</a:t>
              </a:r>
              <a:endParaRPr lang="en-IE" sz="2800" u="sng" dirty="0">
                <a:solidFill>
                  <a:srgbClr val="000000"/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19DBB1E-F32B-4638-9682-44B4811A2413}"/>
                </a:ext>
              </a:extLst>
            </p:cNvPr>
            <p:cNvSpPr txBox="1"/>
            <p:nvPr/>
          </p:nvSpPr>
          <p:spPr>
            <a:xfrm rot="256638">
              <a:off x="12710113" y="24787972"/>
              <a:ext cx="3027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3200" dirty="0">
                  <a:solidFill>
                    <a:srgbClr val="000000"/>
                  </a:solidFill>
                </a:rPr>
                <a:t>Ageing process</a:t>
              </a:r>
              <a:endParaRPr lang="en-IE" sz="2800" u="sng" dirty="0">
                <a:solidFill>
                  <a:srgbClr val="000000"/>
                </a:solidFill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596EA7C-94D5-44AA-9EC6-3AB9FE028FD0}"/>
                </a:ext>
              </a:extLst>
            </p:cNvPr>
            <p:cNvSpPr txBox="1"/>
            <p:nvPr/>
          </p:nvSpPr>
          <p:spPr>
            <a:xfrm rot="301580">
              <a:off x="16940197" y="26602389"/>
              <a:ext cx="305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IE" sz="3200" dirty="0">
                  <a:solidFill>
                    <a:srgbClr val="000000"/>
                  </a:solidFill>
                </a:rPr>
                <a:t>Ageing-in-place</a:t>
              </a:r>
              <a:endParaRPr lang="en-IE" sz="2800" u="sng" dirty="0">
                <a:solidFill>
                  <a:srgbClr val="000000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C8CD8D9-525F-4432-88A0-E3006F8C08D5}"/>
                </a:ext>
              </a:extLst>
            </p:cNvPr>
            <p:cNvSpPr txBox="1"/>
            <p:nvPr/>
          </p:nvSpPr>
          <p:spPr>
            <a:xfrm>
              <a:off x="12308302" y="26593110"/>
              <a:ext cx="3436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3200" dirty="0">
                  <a:solidFill>
                    <a:srgbClr val="000000"/>
                  </a:solidFill>
                </a:rPr>
                <a:t>Health promotion</a:t>
              </a:r>
              <a:endParaRPr lang="en-IE" sz="2800" u="sng" dirty="0">
                <a:solidFill>
                  <a:srgbClr val="000000"/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1D04F06-2F75-4768-98C9-1A9B6D13A060}"/>
                </a:ext>
              </a:extLst>
            </p:cNvPr>
            <p:cNvSpPr txBox="1"/>
            <p:nvPr/>
          </p:nvSpPr>
          <p:spPr>
            <a:xfrm>
              <a:off x="15712882" y="27777080"/>
              <a:ext cx="18381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3200" dirty="0">
                  <a:solidFill>
                    <a:srgbClr val="000000"/>
                  </a:solidFill>
                </a:rPr>
                <a:t>Diversity</a:t>
              </a:r>
              <a:endParaRPr lang="en-IE" sz="2800" u="sng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ADA131E-8052-E1FD-5D50-9423D3DB89B3}"/>
              </a:ext>
            </a:extLst>
          </p:cNvPr>
          <p:cNvSpPr txBox="1"/>
          <p:nvPr/>
        </p:nvSpPr>
        <p:spPr>
          <a:xfrm>
            <a:off x="16127642" y="38000122"/>
            <a:ext cx="85421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600" dirty="0">
                <a:solidFill>
                  <a:srgbClr val="000000"/>
                </a:solidFill>
              </a:rPr>
              <a:t>/emmamaster.eu</a:t>
            </a:r>
            <a:endParaRPr lang="de-DE" sz="3600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3600" dirty="0">
                <a:solidFill>
                  <a:srgbClr val="000000"/>
                </a:solidFill>
              </a:rPr>
              <a:t>S.Timmons@ucc.ie</a:t>
            </a:r>
          </a:p>
          <a:p>
            <a:pPr>
              <a:spcAft>
                <a:spcPts val="600"/>
              </a:spcAft>
            </a:pPr>
            <a:endParaRPr lang="en-IE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0772D1-F44A-AA35-2ABB-0D6DBCBBF6BC}"/>
              </a:ext>
            </a:extLst>
          </p:cNvPr>
          <p:cNvSpPr txBox="1"/>
          <p:nvPr/>
        </p:nvSpPr>
        <p:spPr>
          <a:xfrm>
            <a:off x="20989986" y="9073089"/>
            <a:ext cx="868759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3000" b="1" dirty="0"/>
              <a:t>Demographic data   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E" sz="3000" dirty="0"/>
              <a:t>Responses without data on content topics were excluded from analysis, leaving </a:t>
            </a:r>
            <a:r>
              <a:rPr lang="en-IE" sz="3000" b="1" dirty="0"/>
              <a:t>N=757 surveys</a:t>
            </a:r>
          </a:p>
          <a:p>
            <a:pPr>
              <a:spcAft>
                <a:spcPts val="600"/>
              </a:spcAft>
            </a:pPr>
            <a:r>
              <a:rPr lang="en-IE" sz="2800" b="1" dirty="0"/>
              <a:t>Gender   (N=623</a:t>
            </a:r>
            <a:r>
              <a:rPr lang="en-IE" sz="2600" b="1" dirty="0"/>
              <a:t>)                            Age groups    (N=631)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FC91492-7ABB-19B1-B3B7-93E3B3431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17367"/>
              </p:ext>
            </p:extLst>
          </p:nvPr>
        </p:nvGraphicFramePr>
        <p:xfrm>
          <a:off x="24790830" y="11321504"/>
          <a:ext cx="5049035" cy="322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6B3AB2A4-B94A-5BC9-C309-56CF5F812F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150366" y="11399004"/>
            <a:ext cx="864026" cy="864026"/>
          </a:xfrm>
          <a:prstGeom prst="rect">
            <a:avLst/>
          </a:prstGeom>
        </p:spPr>
      </p:pic>
      <p:pic>
        <p:nvPicPr>
          <p:cNvPr id="16" name="Graphic 15" descr="Woman with solid fill">
            <a:extLst>
              <a:ext uri="{FF2B5EF4-FFF2-40B4-BE49-F238E27FC236}">
                <a16:creationId xmlns:a16="http://schemas.microsoft.com/office/drawing/2014/main" id="{231B17A1-3F25-F281-C19B-85A328D99E7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217511" y="11437449"/>
            <a:ext cx="845839" cy="8458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D831CF-E573-3216-E2B1-9959B87C8274}"/>
              </a:ext>
            </a:extLst>
          </p:cNvPr>
          <p:cNvSpPr txBox="1"/>
          <p:nvPr/>
        </p:nvSpPr>
        <p:spPr>
          <a:xfrm>
            <a:off x="20893783" y="12419563"/>
            <a:ext cx="332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   27%      72%      1%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4B0CC4-B1F4-FBBD-361D-E0879B15E9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353372" y="11424825"/>
            <a:ext cx="492365" cy="73223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31D0907-C79A-65A6-7E93-2DAB860804E2}"/>
              </a:ext>
            </a:extLst>
          </p:cNvPr>
          <p:cNvGrpSpPr/>
          <p:nvPr/>
        </p:nvGrpSpPr>
        <p:grpSpPr>
          <a:xfrm>
            <a:off x="20853016" y="12557133"/>
            <a:ext cx="10448578" cy="5674730"/>
            <a:chOff x="572078" y="-459144"/>
            <a:chExt cx="6255282" cy="4822968"/>
          </a:xfrm>
        </p:grpSpPr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EED8FF2C-4186-FD6D-B9E1-6C282346D1A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27359750"/>
                </p:ext>
              </p:extLst>
            </p:nvPr>
          </p:nvGraphicFramePr>
          <p:xfrm>
            <a:off x="572078" y="1001313"/>
            <a:ext cx="5253217" cy="33625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pic>
          <p:nvPicPr>
            <p:cNvPr id="21" name="Graphic 20" descr="Office worker male with solid fill">
              <a:extLst>
                <a:ext uri="{FF2B5EF4-FFF2-40B4-BE49-F238E27FC236}">
                  <a16:creationId xmlns:a16="http://schemas.microsoft.com/office/drawing/2014/main" id="{30331251-66A2-514C-8877-00168283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17381" y="1808627"/>
              <a:ext cx="865833" cy="107405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D82ACD-B7E3-93AB-5670-9540EB8852DC}"/>
                </a:ext>
              </a:extLst>
            </p:cNvPr>
            <p:cNvSpPr txBox="1"/>
            <p:nvPr/>
          </p:nvSpPr>
          <p:spPr>
            <a:xfrm>
              <a:off x="5320777" y="-459144"/>
              <a:ext cx="1506583" cy="33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E" sz="28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8BA7D0-BBFC-2096-1F1E-E2C768FBA527}"/>
                </a:ext>
              </a:extLst>
            </p:cNvPr>
            <p:cNvSpPr txBox="1"/>
            <p:nvPr/>
          </p:nvSpPr>
          <p:spPr>
            <a:xfrm>
              <a:off x="643015" y="717488"/>
              <a:ext cx="2652104" cy="810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2800" b="1" dirty="0"/>
                <a:t>Occupational </a:t>
              </a:r>
            </a:p>
            <a:p>
              <a:r>
                <a:rPr lang="en-IE" sz="2800" b="1" dirty="0"/>
                <a:t>background  (N=619)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DD8A945-1F02-4C51-7FC5-20960C595A99}"/>
              </a:ext>
            </a:extLst>
          </p:cNvPr>
          <p:cNvSpPr txBox="1"/>
          <p:nvPr/>
        </p:nvSpPr>
        <p:spPr>
          <a:xfrm>
            <a:off x="21171214" y="19748749"/>
            <a:ext cx="7479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/>
              <a:t>Distribution of stakeholder groups   (N=757) 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821FA7F0-4964-BC0F-E000-FC8361C50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2392"/>
              </p:ext>
            </p:extLst>
          </p:nvPr>
        </p:nvGraphicFramePr>
        <p:xfrm>
          <a:off x="21000201" y="20032612"/>
          <a:ext cx="8538003" cy="184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AF8645E-E987-30BE-B1BE-593FC60F2EC3}"/>
              </a:ext>
            </a:extLst>
          </p:cNvPr>
          <p:cNvSpPr txBox="1"/>
          <p:nvPr/>
        </p:nvSpPr>
        <p:spPr>
          <a:xfrm>
            <a:off x="20985552" y="17824882"/>
            <a:ext cx="7479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/>
              <a:t>Responses by country    (N=757)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70A097-F9AC-79FE-6337-FF6337739020}"/>
              </a:ext>
            </a:extLst>
          </p:cNvPr>
          <p:cNvSpPr txBox="1"/>
          <p:nvPr/>
        </p:nvSpPr>
        <p:spPr>
          <a:xfrm>
            <a:off x="21049072" y="18280316"/>
            <a:ext cx="83448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3200" dirty="0"/>
              <a:t>G</a:t>
            </a:r>
            <a:r>
              <a:rPr lang="en-GB" sz="3000" dirty="0"/>
              <a:t>reece (22%), Austria (19%), Slovenia (18%), Ireland (18%), Portugal (18%), and Finland (6%)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CC345E-C222-E1FB-8180-61FBC46B75FB}"/>
              </a:ext>
            </a:extLst>
          </p:cNvPr>
          <p:cNvSpPr txBox="1"/>
          <p:nvPr/>
        </p:nvSpPr>
        <p:spPr>
          <a:xfrm>
            <a:off x="20989198" y="22207028"/>
            <a:ext cx="8625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/>
              <a:t>Course content: Importance ranking (14 broad topics)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8F6CD0AB-BAD2-125D-DC71-9E52DE5CC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322662"/>
              </p:ext>
            </p:extLst>
          </p:nvPr>
        </p:nvGraphicFramePr>
        <p:xfrm>
          <a:off x="20731944" y="22691872"/>
          <a:ext cx="8920148" cy="735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1928294-FD39-327C-837C-7A1434A35A93}"/>
              </a:ext>
            </a:extLst>
          </p:cNvPr>
          <p:cNvSpPr txBox="1"/>
          <p:nvPr/>
        </p:nvSpPr>
        <p:spPr>
          <a:xfrm>
            <a:off x="21049072" y="30292251"/>
            <a:ext cx="852441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3000" b="1" dirty="0"/>
              <a:t>Interest in studying active ageing </a:t>
            </a:r>
            <a:r>
              <a:rPr lang="en-IE" sz="3000" dirty="0"/>
              <a:t>(N=220)</a:t>
            </a:r>
            <a:endParaRPr lang="en-IE" sz="3000" b="1" dirty="0"/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IE" sz="3000" b="1" dirty="0"/>
              <a:t>81% </a:t>
            </a:r>
            <a:r>
              <a:rPr lang="en-IE" sz="3000" dirty="0"/>
              <a:t>of respondents were interested in studying active ageing. Of these:</a:t>
            </a:r>
          </a:p>
          <a:p>
            <a:pPr>
              <a:spcAft>
                <a:spcPts val="600"/>
              </a:spcAft>
            </a:pPr>
            <a:r>
              <a:rPr lang="en-IE" sz="3000" dirty="0"/>
              <a:t>          </a:t>
            </a:r>
            <a:r>
              <a:rPr lang="en-IE" sz="2800" dirty="0"/>
              <a:t>24% preferred a </a:t>
            </a:r>
            <a:r>
              <a:rPr lang="en-IE" sz="2800" b="1" dirty="0"/>
              <a:t>full masters </a:t>
            </a:r>
            <a:r>
              <a:rPr lang="en-IE" sz="2800" dirty="0"/>
              <a:t>degree</a:t>
            </a:r>
          </a:p>
          <a:p>
            <a:pPr>
              <a:spcAft>
                <a:spcPts val="600"/>
              </a:spcAft>
            </a:pPr>
            <a:r>
              <a:rPr lang="en-IE" sz="2800" dirty="0"/>
              <a:t>           53% preferred </a:t>
            </a:r>
            <a:r>
              <a:rPr lang="en-IE" sz="2800" b="1" dirty="0"/>
              <a:t>short courses </a:t>
            </a:r>
            <a:r>
              <a:rPr lang="en-IE" sz="2800" dirty="0"/>
              <a:t>or modules</a:t>
            </a:r>
          </a:p>
          <a:p>
            <a:pPr defTabSz="1530350">
              <a:spcAft>
                <a:spcPts val="400"/>
              </a:spcAft>
            </a:pPr>
            <a:r>
              <a:rPr lang="en-IE" sz="2800" dirty="0"/>
              <a:t>           23% preferred to build their </a:t>
            </a:r>
            <a:r>
              <a:rPr lang="en-IE" sz="2800" b="1" dirty="0"/>
              <a:t>own degree</a:t>
            </a:r>
          </a:p>
        </p:txBody>
      </p:sp>
      <p:pic>
        <p:nvPicPr>
          <p:cNvPr id="36" name="Graphic 35" descr="Graduation cap with solid fill">
            <a:extLst>
              <a:ext uri="{FF2B5EF4-FFF2-40B4-BE49-F238E27FC236}">
                <a16:creationId xmlns:a16="http://schemas.microsoft.com/office/drawing/2014/main" id="{1D7AB434-92C5-8513-C49B-FFF27CAD361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1159184" y="31767129"/>
            <a:ext cx="640080" cy="640080"/>
          </a:xfrm>
          <a:prstGeom prst="rect">
            <a:avLst/>
          </a:prstGeom>
        </p:spPr>
      </p:pic>
      <p:pic>
        <p:nvPicPr>
          <p:cNvPr id="37" name="Graphic 36" descr="Puzzle with solid fill">
            <a:extLst>
              <a:ext uri="{FF2B5EF4-FFF2-40B4-BE49-F238E27FC236}">
                <a16:creationId xmlns:a16="http://schemas.microsoft.com/office/drawing/2014/main" id="{D6F23E48-EAF8-4785-70DA-BC93AAD0706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1182857" y="32779936"/>
            <a:ext cx="640080" cy="640080"/>
          </a:xfrm>
          <a:prstGeom prst="rect">
            <a:avLst/>
          </a:prstGeom>
        </p:spPr>
      </p:pic>
      <p:pic>
        <p:nvPicPr>
          <p:cNvPr id="38" name="Graphic 37" descr="Diploma with solid fill">
            <a:extLst>
              <a:ext uri="{FF2B5EF4-FFF2-40B4-BE49-F238E27FC236}">
                <a16:creationId xmlns:a16="http://schemas.microsoft.com/office/drawing/2014/main" id="{C13FC6C3-55A1-8C14-5FB8-411AD11E668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1182857" y="32276794"/>
            <a:ext cx="640080" cy="64008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F42BC4F-73E7-C1CB-7AAA-0C6F95F6D47B}"/>
              </a:ext>
            </a:extLst>
          </p:cNvPr>
          <p:cNvSpPr txBox="1"/>
          <p:nvPr/>
        </p:nvSpPr>
        <p:spPr>
          <a:xfrm>
            <a:off x="23108505" y="33776658"/>
            <a:ext cx="663951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3000" b="1" dirty="0"/>
              <a:t>Reasons for interest </a:t>
            </a:r>
            <a:r>
              <a:rPr lang="en-IE" sz="3000" dirty="0"/>
              <a:t>(N=177)</a:t>
            </a:r>
          </a:p>
          <a:p>
            <a:pPr marL="361950" indent="-3619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E" sz="2800" b="1" dirty="0"/>
              <a:t>78%  </a:t>
            </a:r>
            <a:r>
              <a:rPr lang="en-IE" sz="2800" dirty="0"/>
              <a:t>To increase knowledge &amp; skills </a:t>
            </a:r>
          </a:p>
          <a:p>
            <a:pPr marL="361950" indent="-3619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E" sz="2800" b="1" dirty="0"/>
              <a:t>63%</a:t>
            </a:r>
            <a:r>
              <a:rPr lang="en-IE" sz="2800" dirty="0"/>
              <a:t>  For personal growth &amp; development</a:t>
            </a:r>
          </a:p>
          <a:p>
            <a:pPr marL="361950" indent="-3619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IE" sz="2800" b="1" dirty="0"/>
              <a:t>37%  </a:t>
            </a:r>
            <a:r>
              <a:rPr lang="en-IE" sz="2800" dirty="0"/>
              <a:t>For academic development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875A63-8A2F-F151-A550-EC215EB199D8}"/>
              </a:ext>
            </a:extLst>
          </p:cNvPr>
          <p:cNvSpPr txBox="1"/>
          <p:nvPr/>
        </p:nvSpPr>
        <p:spPr>
          <a:xfrm>
            <a:off x="21100620" y="36196598"/>
            <a:ext cx="84801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/>
              <a:t>Wanted it taught in English</a:t>
            </a:r>
            <a:r>
              <a:rPr lang="en-IE" sz="3000" dirty="0"/>
              <a:t>?</a:t>
            </a:r>
          </a:p>
          <a:p>
            <a:pPr>
              <a:spcAft>
                <a:spcPts val="600"/>
              </a:spcAft>
            </a:pPr>
            <a:r>
              <a:rPr lang="en-IE" sz="3000" dirty="0"/>
              <a:t>              </a:t>
            </a:r>
            <a:r>
              <a:rPr lang="en-IE" sz="2700" dirty="0"/>
              <a:t>Ireland 100%     Greece 76%       Austria 71%</a:t>
            </a:r>
          </a:p>
          <a:p>
            <a:pPr>
              <a:spcAft>
                <a:spcPts val="600"/>
              </a:spcAft>
            </a:pPr>
            <a:r>
              <a:rPr lang="en-IE" sz="2700" dirty="0"/>
              <a:t>               Slovenia 65%      Portugal 56%    Finland 32%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108342D-3299-1636-FCB9-8302CB1D97A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1290100" y="36665156"/>
            <a:ext cx="975352" cy="9753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2F52EE-1305-2670-5878-4E56B9F367F6}"/>
              </a:ext>
            </a:extLst>
          </p:cNvPr>
          <p:cNvSpPr txBox="1"/>
          <p:nvPr/>
        </p:nvSpPr>
        <p:spPr>
          <a:xfrm>
            <a:off x="21171214" y="38006935"/>
            <a:ext cx="84093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3000" b="1" dirty="0"/>
              <a:t>Course delivery</a:t>
            </a:r>
            <a:r>
              <a:rPr lang="en-IE" sz="3000" dirty="0"/>
              <a:t> </a:t>
            </a:r>
            <a:r>
              <a:rPr lang="en-IE" sz="3000" b="1" dirty="0"/>
              <a:t>preferences</a:t>
            </a:r>
            <a:r>
              <a:rPr lang="en-IE" sz="3000" dirty="0"/>
              <a:t> (N=177):</a:t>
            </a:r>
          </a:p>
          <a:p>
            <a:pPr>
              <a:spcAft>
                <a:spcPts val="600"/>
              </a:spcAft>
            </a:pPr>
            <a:r>
              <a:rPr lang="en-IE" sz="2800" b="1" dirty="0"/>
              <a:t>33%</a:t>
            </a:r>
            <a:r>
              <a:rPr lang="en-IE" sz="2800" dirty="0"/>
              <a:t> online learning   </a:t>
            </a:r>
            <a:r>
              <a:rPr lang="en-IE" sz="2800" b="1" dirty="0"/>
              <a:t>11% </a:t>
            </a:r>
            <a:r>
              <a:rPr lang="en-IE" sz="2800" dirty="0"/>
              <a:t>face-to-face   </a:t>
            </a:r>
            <a:r>
              <a:rPr lang="en-IE" sz="2800" b="1" dirty="0"/>
              <a:t>56% </a:t>
            </a:r>
            <a:r>
              <a:rPr lang="en-IE" sz="2800" dirty="0"/>
              <a:t>blended </a:t>
            </a:r>
          </a:p>
        </p:txBody>
      </p:sp>
      <p:pic>
        <p:nvPicPr>
          <p:cNvPr id="65" name="Picture 64" descr="Two people looking at a phone&#10;&#10;Description automatically generated with medium confidence">
            <a:extLst>
              <a:ext uri="{FF2B5EF4-FFF2-40B4-BE49-F238E27FC236}">
                <a16:creationId xmlns:a16="http://schemas.microsoft.com/office/drawing/2014/main" id="{959BE891-A7A1-2974-3EEE-65D697221C3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955" y="34029741"/>
            <a:ext cx="1914985" cy="1447628"/>
          </a:xfrm>
          <a:prstGeom prst="rect">
            <a:avLst/>
          </a:prstGeom>
        </p:spPr>
      </p:pic>
      <p:pic>
        <p:nvPicPr>
          <p:cNvPr id="66" name="Graphic 65" descr="Teacher with solid fill">
            <a:extLst>
              <a:ext uri="{FF2B5EF4-FFF2-40B4-BE49-F238E27FC236}">
                <a16:creationId xmlns:a16="http://schemas.microsoft.com/office/drawing/2014/main" id="{92E9C921-158F-4452-6B37-172B611CDC1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7238815" y="37975288"/>
            <a:ext cx="646357" cy="6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9"/>
    </mc:Choice>
    <mc:Fallback xmlns="">
      <p:transition spd="slow" advTm="3389"/>
    </mc:Fallback>
  </mc:AlternateContent>
</p:sld>
</file>

<file path=ppt/theme/theme1.xml><?xml version="1.0" encoding="utf-8"?>
<a:theme xmlns:a="http://schemas.openxmlformats.org/drawingml/2006/main" name="emma_master">
  <a:themeElements>
    <a:clrScheme name="EmmaMaster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203277"/>
      </a:accent1>
      <a:accent2>
        <a:srgbClr val="6385BB"/>
      </a:accent2>
      <a:accent3>
        <a:srgbClr val="FED513"/>
      </a:accent3>
      <a:accent4>
        <a:srgbClr val="A5A5A5"/>
      </a:accent4>
      <a:accent5>
        <a:srgbClr val="595959"/>
      </a:accent5>
      <a:accent6>
        <a:srgbClr val="0C0C0C"/>
      </a:accent6>
      <a:hlink>
        <a:srgbClr val="6385BB"/>
      </a:hlink>
      <a:folHlink>
        <a:srgbClr val="6385B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ma_master" id="{65408C78-346B-46A3-90A7-48E11F138471}" vid="{CD34879E-5DD9-4287-92FF-5D2F8F05328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4295555F51D42BECEB8A473B16F73" ma:contentTypeVersion="19" ma:contentTypeDescription="Create a new document." ma:contentTypeScope="" ma:versionID="cef0a95fa4932e38abc5ccbe3d932c1c">
  <xsd:schema xmlns:xsd="http://www.w3.org/2001/XMLSchema" xmlns:xs="http://www.w3.org/2001/XMLSchema" xmlns:p="http://schemas.microsoft.com/office/2006/metadata/properties" xmlns:ns2="16fb53f7-d19d-4b72-81aa-23bebbc13913" xmlns:ns3="910eb366-8cdb-401e-ba63-52004b944241" targetNamespace="http://schemas.microsoft.com/office/2006/metadata/properties" ma:root="true" ma:fieldsID="2cf8d77e03ad2b16cf2aa45304beb921" ns2:_="" ns3:_="">
    <xsd:import namespace="16fb53f7-d19d-4b72-81aa-23bebbc13913"/>
    <xsd:import namespace="910eb366-8cdb-401e-ba63-52004b9442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Coo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b53f7-d19d-4b72-81aa-23bebbc13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bcb5315-3b73-4dfd-8407-37c77ab9fb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oments" ma:index="24" nillable="true" ma:displayName="Cooments" ma:format="Dropdown" ma:internalName="Coo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eb366-8cdb-401e-ba63-52004b9442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cba9a4-071b-4805-bc82-6ef31b339403}" ma:internalName="TaxCatchAll" ma:showField="CatchAllData" ma:web="910eb366-8cdb-401e-ba63-52004b9442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0eb366-8cdb-401e-ba63-52004b944241" xsi:nil="true"/>
    <Cooments xmlns="16fb53f7-d19d-4b72-81aa-23bebbc13913" xsi:nil="true"/>
    <lcf76f155ced4ddcb4097134ff3c332f xmlns="16fb53f7-d19d-4b72-81aa-23bebbc139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AA6DE9-913C-473B-B237-0DC11D9839DC}"/>
</file>

<file path=customXml/itemProps2.xml><?xml version="1.0" encoding="utf-8"?>
<ds:datastoreItem xmlns:ds="http://schemas.openxmlformats.org/officeDocument/2006/customXml" ds:itemID="{85B15614-4A03-45B6-8E5B-CFD675C130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fb53f7-d19d-4b72-81aa-23bebbc13913"/>
    <ds:schemaRef ds:uri="http://purl.org/dc/elements/1.1/"/>
    <ds:schemaRef ds:uri="http://schemas.microsoft.com/office/2006/metadata/properties"/>
    <ds:schemaRef ds:uri="http://schemas.microsoft.com/office/infopath/2007/PartnerControls"/>
    <ds:schemaRef ds:uri="910eb366-8cdb-401e-ba63-52004b94424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FF3254-D60B-4B7B-B5CF-48120F88E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emma_master</Template>
  <TotalTime>3346</TotalTime>
  <Words>985</Words>
  <Application>Microsoft Office PowerPoint</Application>
  <PresentationFormat>Custom</PresentationFormat>
  <Paragraphs>141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emma_master</vt:lpstr>
      <vt:lpstr>Investigating Learning Needs, Outcomes, And Curricula In Healthy And Active Ageing:  A Scoping Review And Multinational Survey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Ströckl Daniela Elisabeth</dc:creator>
  <cp:lastModifiedBy>Suzanne Timmons</cp:lastModifiedBy>
  <cp:revision>38</cp:revision>
  <dcterms:created xsi:type="dcterms:W3CDTF">2021-03-04T11:39:55Z</dcterms:created>
  <dcterms:modified xsi:type="dcterms:W3CDTF">2023-06-22T07:49:50Z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0x0101005D84295555F51D42BECEB8A473B16F73</vt:lpwstr>
  </property>
</Properties>
</file>